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63"/>
  </p:notesMasterIdLst>
  <p:handoutMasterIdLst>
    <p:handoutMasterId r:id="rId64"/>
  </p:handoutMasterIdLst>
  <p:sldIdLst>
    <p:sldId id="471" r:id="rId2"/>
    <p:sldId id="499" r:id="rId3"/>
    <p:sldId id="540" r:id="rId4"/>
    <p:sldId id="500" r:id="rId5"/>
    <p:sldId id="541" r:id="rId6"/>
    <p:sldId id="501" r:id="rId7"/>
    <p:sldId id="502" r:id="rId8"/>
    <p:sldId id="503" r:id="rId9"/>
    <p:sldId id="509" r:id="rId10"/>
    <p:sldId id="510" r:id="rId11"/>
    <p:sldId id="511" r:id="rId12"/>
    <p:sldId id="512" r:id="rId13"/>
    <p:sldId id="513" r:id="rId14"/>
    <p:sldId id="514" r:id="rId15"/>
    <p:sldId id="515" r:id="rId16"/>
    <p:sldId id="516" r:id="rId17"/>
    <p:sldId id="537" r:id="rId18"/>
    <p:sldId id="538" r:id="rId19"/>
    <p:sldId id="518" r:id="rId20"/>
    <p:sldId id="519" r:id="rId21"/>
    <p:sldId id="522" r:id="rId22"/>
    <p:sldId id="523" r:id="rId23"/>
    <p:sldId id="524" r:id="rId24"/>
    <p:sldId id="525" r:id="rId25"/>
    <p:sldId id="526" r:id="rId26"/>
    <p:sldId id="527" r:id="rId27"/>
    <p:sldId id="528" r:id="rId28"/>
    <p:sldId id="529" r:id="rId29"/>
    <p:sldId id="530" r:id="rId30"/>
    <p:sldId id="531" r:id="rId31"/>
    <p:sldId id="532" r:id="rId32"/>
    <p:sldId id="533" r:id="rId33"/>
    <p:sldId id="534" r:id="rId34"/>
    <p:sldId id="535" r:id="rId35"/>
    <p:sldId id="536" r:id="rId36"/>
    <p:sldId id="542" r:id="rId37"/>
    <p:sldId id="543" r:id="rId38"/>
    <p:sldId id="544" r:id="rId39"/>
    <p:sldId id="545" r:id="rId40"/>
    <p:sldId id="546"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 id="559" r:id="rId54"/>
    <p:sldId id="560" r:id="rId55"/>
    <p:sldId id="561" r:id="rId56"/>
    <p:sldId id="562" r:id="rId57"/>
    <p:sldId id="563" r:id="rId58"/>
    <p:sldId id="564" r:id="rId59"/>
    <p:sldId id="565" r:id="rId60"/>
    <p:sldId id="566" r:id="rId61"/>
    <p:sldId id="567" r:id="rId62"/>
  </p:sldIdLst>
  <p:sldSz cx="9144000" cy="6858000" type="screen4x3"/>
  <p:notesSz cx="7099300" cy="10234613"/>
  <p:defaultTextStyle>
    <a:defPPr>
      <a:defRPr lang="zh-CN"/>
    </a:defPPr>
    <a:lvl1pPr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3300"/>
    <a:srgbClr val="006600"/>
    <a:srgbClr val="9900CC"/>
    <a:srgbClr val="66FF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72219" autoAdjust="0"/>
  </p:normalViewPr>
  <p:slideViewPr>
    <p:cSldViewPr>
      <p:cViewPr varScale="1">
        <p:scale>
          <a:sx n="82" d="100"/>
          <a:sy n="82" d="100"/>
        </p:scale>
        <p:origin x="2454" y="6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1950"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z" userId="c4e1dd2b-9cad-4a1c-933f-14a5ced6eec8" providerId="ADAL" clId="{96B9975D-5180-4AB6-B82A-891626A4B347}"/>
    <pc:docChg chg="undo redo custSel modSld">
      <pc:chgData name="hz" userId="c4e1dd2b-9cad-4a1c-933f-14a5ced6eec8" providerId="ADAL" clId="{96B9975D-5180-4AB6-B82A-891626A4B347}" dt="2023-12-04T11:41:38.015" v="43" actId="1076"/>
      <pc:docMkLst>
        <pc:docMk/>
      </pc:docMkLst>
      <pc:sldChg chg="modSp mod">
        <pc:chgData name="hz" userId="c4e1dd2b-9cad-4a1c-933f-14a5ced6eec8" providerId="ADAL" clId="{96B9975D-5180-4AB6-B82A-891626A4B347}" dt="2023-12-04T02:48:42.769" v="1" actId="1036"/>
        <pc:sldMkLst>
          <pc:docMk/>
          <pc:sldMk cId="0" sldId="522"/>
        </pc:sldMkLst>
        <pc:graphicFrameChg chg="mod">
          <ac:chgData name="hz" userId="c4e1dd2b-9cad-4a1c-933f-14a5ced6eec8" providerId="ADAL" clId="{96B9975D-5180-4AB6-B82A-891626A4B347}" dt="2023-12-04T02:48:42.769" v="1" actId="1036"/>
          <ac:graphicFrameMkLst>
            <pc:docMk/>
            <pc:sldMk cId="0" sldId="522"/>
            <ac:graphicFrameMk id="864356" creationId="{00000000-0000-0000-0000-000000000000}"/>
          </ac:graphicFrameMkLst>
        </pc:graphicFrameChg>
      </pc:sldChg>
      <pc:sldChg chg="modSp mod">
        <pc:chgData name="hz" userId="c4e1dd2b-9cad-4a1c-933f-14a5ced6eec8" providerId="ADAL" clId="{96B9975D-5180-4AB6-B82A-891626A4B347}" dt="2023-12-04T07:59:40.933" v="16" actId="1076"/>
        <pc:sldMkLst>
          <pc:docMk/>
          <pc:sldMk cId="0" sldId="523"/>
        </pc:sldMkLst>
        <pc:spChg chg="mod">
          <ac:chgData name="hz" userId="c4e1dd2b-9cad-4a1c-933f-14a5ced6eec8" providerId="ADAL" clId="{96B9975D-5180-4AB6-B82A-891626A4B347}" dt="2023-12-04T07:59:40.933" v="16" actId="1076"/>
          <ac:spMkLst>
            <pc:docMk/>
            <pc:sldMk cId="0" sldId="523"/>
            <ac:spMk id="50216" creationId="{00000000-0000-0000-0000-000000000000}"/>
          </ac:spMkLst>
        </pc:spChg>
        <pc:spChg chg="mod">
          <ac:chgData name="hz" userId="c4e1dd2b-9cad-4a1c-933f-14a5ced6eec8" providerId="ADAL" clId="{96B9975D-5180-4AB6-B82A-891626A4B347}" dt="2023-12-04T07:58:27.791" v="3" actId="1076"/>
          <ac:spMkLst>
            <pc:docMk/>
            <pc:sldMk cId="0" sldId="523"/>
            <ac:spMk id="50242" creationId="{00000000-0000-0000-0000-000000000000}"/>
          </ac:spMkLst>
        </pc:spChg>
      </pc:sldChg>
      <pc:sldChg chg="modSp mod">
        <pc:chgData name="hz" userId="c4e1dd2b-9cad-4a1c-933f-14a5ced6eec8" providerId="ADAL" clId="{96B9975D-5180-4AB6-B82A-891626A4B347}" dt="2023-12-04T08:31:48.823" v="19" actId="1076"/>
        <pc:sldMkLst>
          <pc:docMk/>
          <pc:sldMk cId="0" sldId="536"/>
        </pc:sldMkLst>
        <pc:picChg chg="mod">
          <ac:chgData name="hz" userId="c4e1dd2b-9cad-4a1c-933f-14a5ced6eec8" providerId="ADAL" clId="{96B9975D-5180-4AB6-B82A-891626A4B347}" dt="2023-12-04T08:31:48.823" v="19" actId="1076"/>
          <ac:picMkLst>
            <pc:docMk/>
            <pc:sldMk cId="0" sldId="536"/>
            <ac:picMk id="73731" creationId="{00000000-0000-0000-0000-000000000000}"/>
          </ac:picMkLst>
        </pc:picChg>
      </pc:sldChg>
      <pc:sldChg chg="modSp mod">
        <pc:chgData name="hz" userId="c4e1dd2b-9cad-4a1c-933f-14a5ced6eec8" providerId="ADAL" clId="{96B9975D-5180-4AB6-B82A-891626A4B347}" dt="2023-12-04T08:30:23.304" v="18" actId="1076"/>
        <pc:sldMkLst>
          <pc:docMk/>
          <pc:sldMk cId="0" sldId="542"/>
        </pc:sldMkLst>
        <pc:spChg chg="mod">
          <ac:chgData name="hz" userId="c4e1dd2b-9cad-4a1c-933f-14a5ced6eec8" providerId="ADAL" clId="{96B9975D-5180-4AB6-B82A-891626A4B347}" dt="2023-12-04T08:30:23.304" v="18" actId="1076"/>
          <ac:spMkLst>
            <pc:docMk/>
            <pc:sldMk cId="0" sldId="542"/>
            <ac:spMk id="74755" creationId="{00000000-0000-0000-0000-000000000000}"/>
          </ac:spMkLst>
        </pc:spChg>
      </pc:sldChg>
      <pc:sldChg chg="modSp mod">
        <pc:chgData name="hz" userId="c4e1dd2b-9cad-4a1c-933f-14a5ced6eec8" providerId="ADAL" clId="{96B9975D-5180-4AB6-B82A-891626A4B347}" dt="2023-12-04T11:36:39.464" v="41" actId="1076"/>
        <pc:sldMkLst>
          <pc:docMk/>
          <pc:sldMk cId="0" sldId="550"/>
        </pc:sldMkLst>
        <pc:spChg chg="mod">
          <ac:chgData name="hz" userId="c4e1dd2b-9cad-4a1c-933f-14a5ced6eec8" providerId="ADAL" clId="{96B9975D-5180-4AB6-B82A-891626A4B347}" dt="2023-12-04T11:36:39.464" v="41" actId="1076"/>
          <ac:spMkLst>
            <pc:docMk/>
            <pc:sldMk cId="0" sldId="550"/>
            <ac:spMk id="82949" creationId="{00000000-0000-0000-0000-000000000000}"/>
          </ac:spMkLst>
        </pc:spChg>
        <pc:picChg chg="mod">
          <ac:chgData name="hz" userId="c4e1dd2b-9cad-4a1c-933f-14a5ced6eec8" providerId="ADAL" clId="{96B9975D-5180-4AB6-B82A-891626A4B347}" dt="2023-12-04T11:36:35.749" v="40" actId="1076"/>
          <ac:picMkLst>
            <pc:docMk/>
            <pc:sldMk cId="0" sldId="550"/>
            <ac:picMk id="82948" creationId="{00000000-0000-0000-0000-000000000000}"/>
          </ac:picMkLst>
        </pc:picChg>
      </pc:sldChg>
      <pc:sldChg chg="modSp mod">
        <pc:chgData name="hz" userId="c4e1dd2b-9cad-4a1c-933f-14a5ced6eec8" providerId="ADAL" clId="{96B9975D-5180-4AB6-B82A-891626A4B347}" dt="2023-12-04T11:40:37.616" v="42" actId="1076"/>
        <pc:sldMkLst>
          <pc:docMk/>
          <pc:sldMk cId="0" sldId="554"/>
        </pc:sldMkLst>
        <pc:spChg chg="mod">
          <ac:chgData name="hz" userId="c4e1dd2b-9cad-4a1c-933f-14a5ced6eec8" providerId="ADAL" clId="{96B9975D-5180-4AB6-B82A-891626A4B347}" dt="2023-12-04T11:40:37.616" v="42" actId="1076"/>
          <ac:spMkLst>
            <pc:docMk/>
            <pc:sldMk cId="0" sldId="554"/>
            <ac:spMk id="87043" creationId="{00000000-0000-0000-0000-000000000000}"/>
          </ac:spMkLst>
        </pc:spChg>
      </pc:sldChg>
      <pc:sldChg chg="modSp mod">
        <pc:chgData name="hz" userId="c4e1dd2b-9cad-4a1c-933f-14a5ced6eec8" providerId="ADAL" clId="{96B9975D-5180-4AB6-B82A-891626A4B347}" dt="2023-12-04T11:41:38.015" v="43" actId="1076"/>
        <pc:sldMkLst>
          <pc:docMk/>
          <pc:sldMk cId="0" sldId="560"/>
        </pc:sldMkLst>
        <pc:spChg chg="mod">
          <ac:chgData name="hz" userId="c4e1dd2b-9cad-4a1c-933f-14a5ced6eec8" providerId="ADAL" clId="{96B9975D-5180-4AB6-B82A-891626A4B347}" dt="2023-12-04T11:41:38.015" v="43" actId="1076"/>
          <ac:spMkLst>
            <pc:docMk/>
            <pc:sldMk cId="0" sldId="560"/>
            <ac:spMk id="9318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09EA3DDA-757D-4358-B8EA-ACA76EA3C5F2}" type="slidenum">
              <a:rPr lang="en-US" altLang="zh-CN"/>
              <a:pPr>
                <a:defRPr/>
              </a:pPr>
              <a:t>‹#›</a:t>
            </a:fld>
            <a:endParaRPr lang="en-US" altLang="zh-CN"/>
          </a:p>
        </p:txBody>
      </p:sp>
    </p:spTree>
    <p:extLst>
      <p:ext uri="{BB962C8B-B14F-4D97-AF65-F5344CB8AC3E}">
        <p14:creationId xmlns:p14="http://schemas.microsoft.com/office/powerpoint/2010/main" val="1112560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15364" name="Rectangle 4"/>
          <p:cNvSpPr>
            <a:spLocks noGrp="1" noRot="1" noChangeAspect="1" noChangeArrowheads="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F2DAEBDA-44F4-4B07-B555-86CDA6523F39}" type="slidenum">
              <a:rPr lang="en-US" altLang="zh-CN"/>
              <a:pPr>
                <a:defRPr/>
              </a:pPr>
              <a:t>‹#›</a:t>
            </a:fld>
            <a:endParaRPr lang="en-US" altLang="zh-CN"/>
          </a:p>
        </p:txBody>
      </p:sp>
    </p:spTree>
    <p:extLst>
      <p:ext uri="{BB962C8B-B14F-4D97-AF65-F5344CB8AC3E}">
        <p14:creationId xmlns:p14="http://schemas.microsoft.com/office/powerpoint/2010/main" val="3800362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96AF1CD-D9C0-47B2-BBCE-9C09C790E27E}" type="slidenum">
              <a:rPr lang="en-US" altLang="zh-CN" sz="1300"/>
              <a:pPr>
                <a:spcBef>
                  <a:spcPct val="0"/>
                </a:spcBef>
              </a:pPr>
              <a:t>1</a:t>
            </a:fld>
            <a:endParaRPr lang="en-US" altLang="zh-CN" sz="1300"/>
          </a:p>
        </p:txBody>
      </p:sp>
      <p:sp>
        <p:nvSpPr>
          <p:cNvPr id="18435" name="Rectangle 2"/>
          <p:cNvSpPr>
            <a:spLocks noGrp="1" noRot="1" noChangeAspect="1" noChangeArrowheads="1" noTextEdit="1"/>
          </p:cNvSpPr>
          <p:nvPr>
            <p:ph type="sldImg"/>
          </p:nvPr>
        </p:nvSpPr>
        <p:spPr>
          <a:xfrm>
            <a:off x="992188" y="768350"/>
            <a:ext cx="5114925" cy="3836988"/>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2570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5E7526-9453-4FC9-B58D-3A59B4F08340}" type="slidenum">
              <a:rPr lang="en-US" altLang="zh-CN" sz="1300"/>
              <a:pPr>
                <a:spcBef>
                  <a:spcPct val="0"/>
                </a:spcBef>
              </a:pPr>
              <a:t>30</a:t>
            </a:fld>
            <a:endParaRPr lang="en-US" altLang="zh-CN" sz="1300"/>
          </a:p>
        </p:txBody>
      </p:sp>
      <p:sp>
        <p:nvSpPr>
          <p:cNvPr id="66563" name="Rectangle 2"/>
          <p:cNvSpPr>
            <a:spLocks noGrp="1" noRot="1" noChangeAspect="1" noChangeArrowheads="1" noTextEdit="1"/>
          </p:cNvSpPr>
          <p:nvPr>
            <p:ph type="sldImg"/>
          </p:nvPr>
        </p:nvSpPr>
        <p:spPr>
          <a:xfrm>
            <a:off x="993775" y="769938"/>
            <a:ext cx="5113338" cy="3835400"/>
          </a:xfrm>
          <a:ln/>
        </p:spPr>
      </p:sp>
      <p:sp>
        <p:nvSpPr>
          <p:cNvPr id="6656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Memory sub-system includes DTLB, low latency L1 data cache, L2 unified cache and L3 unified cache. The scheduler sends data load/store without regard to which logical processor sends it and memory sub-system handle them as they come. </a:t>
            </a:r>
          </a:p>
          <a:p>
            <a:pPr eaLnBrk="1" hangingPunct="1"/>
            <a:endParaRPr lang="en-US" altLang="zh-CN" dirty="0"/>
          </a:p>
          <a:p>
            <a:pPr eaLnBrk="1" hangingPunct="1"/>
            <a:r>
              <a:rPr lang="en-US" altLang="zh-CN" dirty="0"/>
              <a:t>The Scheduler sends load or store micro-ops without regard to logical processors and memory subsystem handles them as they come.</a:t>
            </a:r>
          </a:p>
          <a:p>
            <a:pPr eaLnBrk="1" hangingPunct="1"/>
            <a:endParaRPr lang="en-US" altLang="zh-CN" dirty="0"/>
          </a:p>
        </p:txBody>
      </p:sp>
    </p:spTree>
    <p:extLst>
      <p:ext uri="{BB962C8B-B14F-4D97-AF65-F5344CB8AC3E}">
        <p14:creationId xmlns:p14="http://schemas.microsoft.com/office/powerpoint/2010/main" val="237825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0E7FBAC-CA6D-4BF7-9D2A-A4DB1B0D2003}" type="slidenum">
              <a:rPr lang="en-US" altLang="zh-CN" sz="1300"/>
              <a:pPr>
                <a:spcBef>
                  <a:spcPct val="0"/>
                </a:spcBef>
              </a:pPr>
              <a:t>31</a:t>
            </a:fld>
            <a:endParaRPr lang="en-US" altLang="zh-CN" sz="1300"/>
          </a:p>
        </p:txBody>
      </p:sp>
      <p:sp>
        <p:nvSpPr>
          <p:cNvPr id="68611" name="Rectangle 2"/>
          <p:cNvSpPr>
            <a:spLocks noGrp="1" noRot="1" noChangeAspect="1" noChangeArrowheads="1" noTextEdit="1"/>
          </p:cNvSpPr>
          <p:nvPr>
            <p:ph type="sldImg"/>
          </p:nvPr>
        </p:nvSpPr>
        <p:spPr>
          <a:xfrm>
            <a:off x="993775" y="769938"/>
            <a:ext cx="5113338" cy="3835400"/>
          </a:xfrm>
          <a:ln/>
        </p:spPr>
      </p:sp>
      <p:sp>
        <p:nvSpPr>
          <p:cNvPr id="6861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DTLB translates the virtual address to physical address. It has 64 fully associative entries , each entry can map 4K or 4MB page. And although this is a shared structure, it includes a logical processor tag. Each logical processor has a reservation register to ensure fairness and forward progress in processing DTLB misses.</a:t>
            </a:r>
          </a:p>
          <a:p>
            <a:pPr eaLnBrk="1" hangingPunct="1"/>
            <a:endParaRPr lang="en-US" altLang="zh-CN"/>
          </a:p>
          <a:p>
            <a:pPr eaLnBrk="1" hangingPunct="1"/>
            <a:r>
              <a:rPr lang="en-US" altLang="zh-CN"/>
              <a:t>L1 data cache is 4-way set associative with 64 byte lines. It is a write-through cache, I.e. writes are always copied to L2 cache. </a:t>
            </a:r>
          </a:p>
          <a:p>
            <a:pPr eaLnBrk="1" hangingPunct="1"/>
            <a:r>
              <a:rPr lang="en-US" altLang="zh-CN"/>
              <a:t>L2 and L3 caches are 8-way set associative with 128-byte lines. Because two logical processors can share data in cache, there is a possibility for cache conflicts which can lower the performance. But there is also possibility of sharing the data in the cache. E.g. one of the logical processors may prefetch instruction or data required by the other into the cache. This is common in server application code.  </a:t>
            </a:r>
          </a:p>
        </p:txBody>
      </p:sp>
    </p:spTree>
    <p:extLst>
      <p:ext uri="{BB962C8B-B14F-4D97-AF65-F5344CB8AC3E}">
        <p14:creationId xmlns:p14="http://schemas.microsoft.com/office/powerpoint/2010/main" val="190813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02DF31F-C52C-4752-8A00-DFD3E3F816EE}" type="slidenum">
              <a:rPr lang="en-US" altLang="zh-CN" sz="1300"/>
              <a:pPr>
                <a:spcBef>
                  <a:spcPct val="0"/>
                </a:spcBef>
              </a:pPr>
              <a:t>33</a:t>
            </a:fld>
            <a:endParaRPr lang="en-US" altLang="zh-CN" sz="1300"/>
          </a:p>
        </p:txBody>
      </p:sp>
      <p:sp>
        <p:nvSpPr>
          <p:cNvPr id="71683" name="Rectangle 2"/>
          <p:cNvSpPr>
            <a:spLocks noGrp="1" noRot="1" noChangeAspect="1" noChangeArrowheads="1" noTextEdit="1"/>
          </p:cNvSpPr>
          <p:nvPr>
            <p:ph type="sldImg"/>
          </p:nvPr>
        </p:nvSpPr>
        <p:spPr>
          <a:xfrm>
            <a:off x="993775" y="769938"/>
            <a:ext cx="5113338" cy="3835400"/>
          </a:xfrm>
          <a:ln/>
        </p:spPr>
      </p:sp>
      <p:sp>
        <p:nvSpPr>
          <p:cNvPr id="7168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Memory requests that are not satisfied by cache hierarchy are serviced by bus logic. From service perspective, requests from logical processors are treated on first come first served basis, with queues and buffering space appears shared to both logical processors. In the bus queue, the distinction between two logical processors is reliably maintained. Since two logical processors have different APIC, requests to APIC and interrupt delivery resources are treated uniquely and separate per logical processor. </a:t>
            </a:r>
          </a:p>
        </p:txBody>
      </p:sp>
    </p:spTree>
    <p:extLst>
      <p:ext uri="{BB962C8B-B14F-4D97-AF65-F5344CB8AC3E}">
        <p14:creationId xmlns:p14="http://schemas.microsoft.com/office/powerpoint/2010/main" val="138365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2DAEBDA-44F4-4B07-B555-86CDA6523F39}" type="slidenum">
              <a:rPr lang="en-US" altLang="zh-CN" smtClean="0"/>
              <a:pPr>
                <a:defRPr/>
              </a:pPr>
              <a:t>41</a:t>
            </a:fld>
            <a:endParaRPr lang="en-US" altLang="zh-CN"/>
          </a:p>
        </p:txBody>
      </p:sp>
    </p:spTree>
    <p:extLst>
      <p:ext uri="{BB962C8B-B14F-4D97-AF65-F5344CB8AC3E}">
        <p14:creationId xmlns:p14="http://schemas.microsoft.com/office/powerpoint/2010/main" val="88175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64071B-C2C5-4C37-888B-4541BC8EB600}" type="slidenum">
              <a:rPr lang="en-US" altLang="zh-CN" sz="1300"/>
              <a:pPr>
                <a:spcBef>
                  <a:spcPct val="0"/>
                </a:spcBef>
              </a:pPr>
              <a:t>21</a:t>
            </a:fld>
            <a:endParaRPr lang="en-US" altLang="zh-CN" sz="1300"/>
          </a:p>
        </p:txBody>
      </p:sp>
      <p:sp>
        <p:nvSpPr>
          <p:cNvPr id="49155" name="Rectangle 2"/>
          <p:cNvSpPr>
            <a:spLocks noGrp="1" noRot="1" noChangeAspect="1" noChangeArrowheads="1" noTextEdit="1"/>
          </p:cNvSpPr>
          <p:nvPr>
            <p:ph type="sldImg"/>
          </p:nvPr>
        </p:nvSpPr>
        <p:spPr>
          <a:xfrm>
            <a:off x="993775" y="769938"/>
            <a:ext cx="5113338" cy="3835400"/>
          </a:xfrm>
          <a:ln/>
        </p:spPr>
      </p:sp>
      <p:sp>
        <p:nvSpPr>
          <p:cNvPr id="4915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An usual scenario is: there is a TC hit, the instruction will be just taken from TC and will be delivered to micro-op queue.</a:t>
            </a:r>
          </a:p>
          <a:p>
            <a:pPr eaLnBrk="1" hangingPunct="1"/>
            <a:r>
              <a:rPr lang="en-US" altLang="zh-CN"/>
              <a:t>Most instructions in the program are fetched and executed from TC. Two sets of instruction pointers track the progress of two s/w threads (on 2 logical processors). Two logical processors arbitrates access to TC every clock cycle. If both processors want access to TC, then one of them is granted access first and access to other is given in alternating clock cycle. If one of the logical processors is stalled or is waiting on some event, then other logical processor can use the full band-width of trace cache I.e. every clock cycle. (Full bandwidth 1 micro-op/clock)</a:t>
            </a:r>
          </a:p>
        </p:txBody>
      </p:sp>
    </p:spTree>
    <p:extLst>
      <p:ext uri="{BB962C8B-B14F-4D97-AF65-F5344CB8AC3E}">
        <p14:creationId xmlns:p14="http://schemas.microsoft.com/office/powerpoint/2010/main" val="307732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98C9B06-63BC-4FEF-9CB8-D454FA28A5DE}" type="slidenum">
              <a:rPr lang="en-US" altLang="zh-CN" sz="1300"/>
              <a:pPr>
                <a:spcBef>
                  <a:spcPct val="0"/>
                </a:spcBef>
              </a:pPr>
              <a:t>22</a:t>
            </a:fld>
            <a:endParaRPr lang="en-US" altLang="zh-CN" sz="1300"/>
          </a:p>
        </p:txBody>
      </p:sp>
      <p:sp>
        <p:nvSpPr>
          <p:cNvPr id="51203" name="Rectangle 2"/>
          <p:cNvSpPr>
            <a:spLocks noGrp="1" noRot="1" noChangeAspect="1" noChangeArrowheads="1" noTextEdit="1"/>
          </p:cNvSpPr>
          <p:nvPr>
            <p:ph type="sldImg"/>
          </p:nvPr>
        </p:nvSpPr>
        <p:spPr>
          <a:xfrm>
            <a:off x="993775" y="769938"/>
            <a:ext cx="5113338" cy="3835400"/>
          </a:xfrm>
          <a:ln/>
        </p:spPr>
      </p:sp>
      <p:sp>
        <p:nvSpPr>
          <p:cNvPr id="5120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(This slide describes how TC misses are handled.) Its important to go over this, since in the next foils, we will see the details the implementation of all these resources from HT Technology view-point.</a:t>
            </a:r>
          </a:p>
          <a:p>
            <a:pPr eaLnBrk="1" hangingPunct="1"/>
            <a:r>
              <a:rPr lang="en-US" altLang="zh-CN" dirty="0"/>
              <a:t>When there is a TC miss, machine fetches and decodes instruction from integrated L2 cache and the decoded micro-op is then placed into Trace cache. ITLB receives request from TC to deliver new instruction and then it translates the next IP address to physical address. When a request is send to L2 cache, instruction bytes are returned. These bytes are placed in streaming buffers, which hold the bytes until they are decoded.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i="0" dirty="0" err="1">
                <a:solidFill>
                  <a:srgbClr val="222226"/>
                </a:solidFill>
                <a:effectLst/>
                <a:latin typeface="PingFang SC"/>
              </a:rPr>
              <a:t>pingpong</a:t>
            </a:r>
            <a:r>
              <a:rPr lang="zh-CN" altLang="en-US" b="1" i="0" dirty="0">
                <a:solidFill>
                  <a:srgbClr val="222226"/>
                </a:solidFill>
                <a:effectLst/>
                <a:latin typeface="PingFang SC"/>
              </a:rPr>
              <a:t>交替访问</a:t>
            </a:r>
            <a:endParaRPr lang="en-US" altLang="zh-CN" b="1" i="0" dirty="0">
              <a:solidFill>
                <a:srgbClr val="222226"/>
              </a:solidFill>
              <a:effectLst/>
              <a:latin typeface="PingFang SC"/>
            </a:endParaRPr>
          </a:p>
        </p:txBody>
      </p:sp>
    </p:spTree>
    <p:extLst>
      <p:ext uri="{BB962C8B-B14F-4D97-AF65-F5344CB8AC3E}">
        <p14:creationId xmlns:p14="http://schemas.microsoft.com/office/powerpoint/2010/main" val="417846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0DE3D93-DAA0-4E21-9A25-FBC39BCEB85A}" type="slidenum">
              <a:rPr lang="en-US" altLang="zh-CN" sz="1300"/>
              <a:pPr>
                <a:spcBef>
                  <a:spcPct val="0"/>
                </a:spcBef>
              </a:pPr>
              <a:t>23</a:t>
            </a:fld>
            <a:endParaRPr lang="en-US" altLang="zh-CN" sz="1300"/>
          </a:p>
        </p:txBody>
      </p:sp>
      <p:sp>
        <p:nvSpPr>
          <p:cNvPr id="53251" name="Rectangle 2"/>
          <p:cNvSpPr>
            <a:spLocks noGrp="1" noRot="1" noChangeAspect="1" noChangeArrowheads="1" noTextEdit="1"/>
          </p:cNvSpPr>
          <p:nvPr>
            <p:ph type="sldImg"/>
          </p:nvPr>
        </p:nvSpPr>
        <p:spPr>
          <a:xfrm>
            <a:off x="993775" y="769938"/>
            <a:ext cx="5113338" cy="3835400"/>
          </a:xfrm>
          <a:ln/>
        </p:spPr>
      </p:sp>
      <p:sp>
        <p:nvSpPr>
          <p:cNvPr id="5325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It consists of allocator and register rename, Instruction Scheduling, execution units and retirement unit. As we know that micro-op queue is partitioned and contains micro-ops from both logical processors, allocator alternates every clock cycle, selecting the micro-ops. We will see the details of each of these logic units in next foils.</a:t>
            </a:r>
          </a:p>
          <a:p>
            <a:pPr eaLnBrk="1" hangingPunct="1"/>
            <a:endParaRPr lang="en-US" altLang="zh-CN"/>
          </a:p>
          <a:p>
            <a:pPr eaLnBrk="1" hangingPunct="1"/>
            <a:r>
              <a:rPr lang="en-US" altLang="zh-CN"/>
              <a:t>If there are micro-ops from both logical processors in micro-op queue, allocator will alternate selecting micro-ops every clock cycle.</a:t>
            </a:r>
          </a:p>
        </p:txBody>
      </p:sp>
    </p:spTree>
    <p:extLst>
      <p:ext uri="{BB962C8B-B14F-4D97-AF65-F5344CB8AC3E}">
        <p14:creationId xmlns:p14="http://schemas.microsoft.com/office/powerpoint/2010/main" val="38706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1A40D24-D48F-416D-A903-6976AF5065E1}" type="slidenum">
              <a:rPr lang="en-US" altLang="zh-CN" sz="1300"/>
              <a:pPr>
                <a:spcBef>
                  <a:spcPct val="0"/>
                </a:spcBef>
              </a:pPr>
              <a:t>24</a:t>
            </a:fld>
            <a:endParaRPr lang="en-US" altLang="zh-CN" sz="1300"/>
          </a:p>
        </p:txBody>
      </p:sp>
      <p:sp>
        <p:nvSpPr>
          <p:cNvPr id="55299" name="Rectangle 2"/>
          <p:cNvSpPr>
            <a:spLocks noGrp="1" noRot="1" noChangeAspect="1" noChangeArrowheads="1" noTextEdit="1"/>
          </p:cNvSpPr>
          <p:nvPr>
            <p:ph type="sldImg"/>
          </p:nvPr>
        </p:nvSpPr>
        <p:spPr>
          <a:xfrm>
            <a:off x="993775" y="769938"/>
            <a:ext cx="5113338" cy="3835400"/>
          </a:xfrm>
          <a:ln/>
        </p:spPr>
      </p:sp>
      <p:sp>
        <p:nvSpPr>
          <p:cNvPr id="55300"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This part of machine re-orders instructions and executes them.</a:t>
            </a:r>
          </a:p>
        </p:txBody>
      </p:sp>
    </p:spTree>
    <p:extLst>
      <p:ext uri="{BB962C8B-B14F-4D97-AF65-F5344CB8AC3E}">
        <p14:creationId xmlns:p14="http://schemas.microsoft.com/office/powerpoint/2010/main" val="387567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A581D3F-D37B-4FB8-BBED-2B2E05322F48}" type="slidenum">
              <a:rPr lang="en-US" altLang="zh-CN" sz="1300"/>
              <a:pPr>
                <a:spcBef>
                  <a:spcPct val="0"/>
                </a:spcBef>
              </a:pPr>
              <a:t>25</a:t>
            </a:fld>
            <a:endParaRPr lang="en-US" altLang="zh-CN" sz="1300"/>
          </a:p>
        </p:txBody>
      </p:sp>
      <p:sp>
        <p:nvSpPr>
          <p:cNvPr id="57347" name="Rectangle 2"/>
          <p:cNvSpPr>
            <a:spLocks noGrp="1" noRot="1" noChangeAspect="1" noChangeArrowheads="1" noTextEdit="1"/>
          </p:cNvSpPr>
          <p:nvPr>
            <p:ph type="sldImg"/>
          </p:nvPr>
        </p:nvSpPr>
        <p:spPr>
          <a:xfrm>
            <a:off x="993775" y="769938"/>
            <a:ext cx="5113338" cy="3835400"/>
          </a:xfrm>
          <a:ln/>
        </p:spPr>
      </p:sp>
      <p:sp>
        <p:nvSpPr>
          <p:cNvPr id="57348"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Allocator takes the decoded micro-ops from micro-op queue and allocates many of the key machine buffers including 126 Re-order buffers entries</a:t>
            </a:r>
          </a:p>
          <a:p>
            <a:pPr eaLnBrk="1" hangingPunct="1"/>
            <a:r>
              <a:rPr lang="en-US" altLang="zh-CN"/>
              <a:t>128 integer and floating point reg. And 48 store and 24 load buffers. And when HT Technology is enabled, some of these resources are split. For example, each logical processor can use maximum 63 re-order buffer entries, 24 load buffers and 12 store buffers. </a:t>
            </a:r>
          </a:p>
        </p:txBody>
      </p:sp>
    </p:spTree>
    <p:extLst>
      <p:ext uri="{BB962C8B-B14F-4D97-AF65-F5344CB8AC3E}">
        <p14:creationId xmlns:p14="http://schemas.microsoft.com/office/powerpoint/2010/main" val="2564538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9779F5-6EE7-4734-9EA5-1B8418CB02D0}" type="slidenum">
              <a:rPr lang="en-US" altLang="zh-CN" sz="1300"/>
              <a:pPr>
                <a:spcBef>
                  <a:spcPct val="0"/>
                </a:spcBef>
              </a:pPr>
              <a:t>26</a:t>
            </a:fld>
            <a:endParaRPr lang="en-US" altLang="zh-CN" sz="1300"/>
          </a:p>
        </p:txBody>
      </p:sp>
      <p:sp>
        <p:nvSpPr>
          <p:cNvPr id="59395" name="Rectangle 2"/>
          <p:cNvSpPr>
            <a:spLocks noGrp="1" noRot="1" noChangeAspect="1" noChangeArrowheads="1" noTextEdit="1"/>
          </p:cNvSpPr>
          <p:nvPr>
            <p:ph type="sldImg"/>
          </p:nvPr>
        </p:nvSpPr>
        <p:spPr>
          <a:xfrm>
            <a:off x="993775" y="769938"/>
            <a:ext cx="5113338" cy="3835400"/>
          </a:xfrm>
          <a:ln/>
        </p:spPr>
      </p:sp>
      <p:sp>
        <p:nvSpPr>
          <p:cNvPr id="5939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Register Rename, renames the architectural IA-32 registers onto machines physical registers. This allows the 8 general purpose registers to be dynamically expanded to use the available 128 physical registers.  </a:t>
            </a:r>
          </a:p>
          <a:p>
            <a:pPr eaLnBrk="1" hangingPunct="1"/>
            <a:r>
              <a:rPr lang="en-US" altLang="zh-CN"/>
              <a:t>As we have seen in the beginning, each logical processor has its own architecture state, so there are two Register Alias Table for each processors. It keeps track of the latest version of each architectural registers to tell the next instruction where to get its operands from. </a:t>
            </a:r>
          </a:p>
          <a:p>
            <a:pPr eaLnBrk="1" hangingPunct="1"/>
            <a:r>
              <a:rPr lang="en-US" altLang="zh-CN"/>
              <a:t>This works in parallel to the allocation logic, so rename logic works on same micro-op to which allocator is assigning resource.</a:t>
            </a:r>
          </a:p>
          <a:p>
            <a:pPr eaLnBrk="1" hangingPunct="1"/>
            <a:r>
              <a:rPr lang="en-US" altLang="zh-CN"/>
              <a:t>Once, allocation and rename process is completed, micro-ops are placed in two sets of queues: one for memory operations and the other of all other operations. These queues are also partitioned, so each logical processor can use at the most half entries.</a:t>
            </a:r>
          </a:p>
        </p:txBody>
      </p:sp>
    </p:spTree>
    <p:extLst>
      <p:ext uri="{BB962C8B-B14F-4D97-AF65-F5344CB8AC3E}">
        <p14:creationId xmlns:p14="http://schemas.microsoft.com/office/powerpoint/2010/main" val="288430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FB9976-583C-4F8E-9B9B-4AB6923AB4BF}" type="slidenum">
              <a:rPr lang="en-US" altLang="zh-CN" sz="1300"/>
              <a:pPr>
                <a:spcBef>
                  <a:spcPct val="0"/>
                </a:spcBef>
              </a:pPr>
              <a:t>27</a:t>
            </a:fld>
            <a:endParaRPr lang="en-US" altLang="zh-CN" sz="1300"/>
          </a:p>
        </p:txBody>
      </p:sp>
      <p:sp>
        <p:nvSpPr>
          <p:cNvPr id="61443" name="Rectangle 2"/>
          <p:cNvSpPr>
            <a:spLocks noGrp="1" noRot="1" noChangeAspect="1" noChangeArrowheads="1" noTextEdit="1"/>
          </p:cNvSpPr>
          <p:nvPr>
            <p:ph type="sldImg"/>
          </p:nvPr>
        </p:nvSpPr>
        <p:spPr>
          <a:xfrm>
            <a:off x="993775" y="769938"/>
            <a:ext cx="5113338" cy="3835400"/>
          </a:xfrm>
          <a:ln/>
        </p:spPr>
      </p:sp>
      <p:sp>
        <p:nvSpPr>
          <p:cNvPr id="6144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5 schedulers are used to schedule different types of micro-ops for various execution units. Collectively all these schedulers can dispatch up to 6 micro-ops per clock cycle. Each of the schedulers has its own queue with 8-12 entries and schedulers determine when micro-ops are ready to execute based on readiness of their dependent input registers and availability of execution unit resources. No priority is given to any one logical processor. </a:t>
            </a:r>
          </a:p>
          <a:p>
            <a:pPr eaLnBrk="1" hangingPunct="1"/>
            <a:r>
              <a:rPr lang="en-US" altLang="zh-CN" dirty="0"/>
              <a:t>MIAQ and GIAQ send micro-ops to 5 schedulers as fast as they can and micro-ops for 2 logical processors are alternated every other clock cycle.  </a:t>
            </a:r>
          </a:p>
          <a:p>
            <a:pPr eaLnBrk="1" hangingPunct="1"/>
            <a:r>
              <a:rPr lang="en-US" altLang="zh-CN" dirty="0"/>
              <a:t>To avoid deadlock and ensure fairness , there is a limit on number of active entries that a logical processor can have in each scheduler</a:t>
            </a:r>
            <a:r>
              <a:rPr lang="en-US" altLang="zh-CN" dirty="0">
                <a:latin typeface="Arial" panose="020B0604020202020204" pitchFamily="34" charset="0"/>
              </a:rPr>
              <a:t>’</a:t>
            </a:r>
            <a:r>
              <a:rPr lang="en-US" altLang="zh-CN" dirty="0"/>
              <a:t>s queue. This limit depends on size of scheduler</a:t>
            </a:r>
            <a:r>
              <a:rPr lang="en-US" altLang="zh-CN" dirty="0">
                <a:latin typeface="Arial" panose="020B0604020202020204" pitchFamily="34" charset="0"/>
              </a:rPr>
              <a:t>’</a:t>
            </a:r>
            <a:r>
              <a:rPr lang="en-US" altLang="zh-CN" dirty="0"/>
              <a:t>s queue.</a:t>
            </a:r>
          </a:p>
        </p:txBody>
      </p:sp>
    </p:spTree>
    <p:extLst>
      <p:ext uri="{BB962C8B-B14F-4D97-AF65-F5344CB8AC3E}">
        <p14:creationId xmlns:p14="http://schemas.microsoft.com/office/powerpoint/2010/main" val="247110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EC7601C-CEC1-4B46-924F-C93B2C361B0F}" type="slidenum">
              <a:rPr lang="en-US" altLang="zh-CN" sz="1300"/>
              <a:pPr>
                <a:spcBef>
                  <a:spcPct val="0"/>
                </a:spcBef>
              </a:pPr>
              <a:t>28</a:t>
            </a:fld>
            <a:endParaRPr lang="en-US" altLang="zh-CN" sz="1300"/>
          </a:p>
        </p:txBody>
      </p:sp>
      <p:sp>
        <p:nvSpPr>
          <p:cNvPr id="63491" name="Rectangle 2"/>
          <p:cNvSpPr>
            <a:spLocks noGrp="1" noRot="1" noChangeAspect="1" noChangeArrowheads="1" noTextEdit="1"/>
          </p:cNvSpPr>
          <p:nvPr>
            <p:ph type="sldImg"/>
          </p:nvPr>
        </p:nvSpPr>
        <p:spPr>
          <a:xfrm>
            <a:off x="993775" y="769938"/>
            <a:ext cx="5113338" cy="3835400"/>
          </a:xfrm>
          <a:ln/>
        </p:spPr>
      </p:sp>
      <p:sp>
        <p:nvSpPr>
          <p:cNvPr id="6349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Execution units: since source and destination registers were renamed earlier to physical registers (done in register rename) in shared physical register pool, micro-ops access physical register file to get there destination, and they write the result back to physical register file. The forwarding logic forwards results to other executing micro-ops by comparing physical register numbers without understanding of logical processors.</a:t>
            </a:r>
          </a:p>
        </p:txBody>
      </p:sp>
    </p:spTree>
    <p:extLst>
      <p:ext uri="{BB962C8B-B14F-4D97-AF65-F5344CB8AC3E}">
        <p14:creationId xmlns:p14="http://schemas.microsoft.com/office/powerpoint/2010/main" val="3734771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9" y="1341440"/>
            <a:ext cx="34734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898526" y="1324816"/>
            <a:ext cx="3673475"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747713" y="3943350"/>
            <a:ext cx="4752975" cy="2089150"/>
          </a:xfrm>
          <a:prstGeom prst="rect">
            <a:avLst/>
          </a:prstGeom>
        </p:spPr>
        <p:txBody>
          <a:bodyPr/>
          <a:lstStyle>
            <a:lvl1pPr marL="0" indent="0">
              <a:defRPr sz="195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395385351"/>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50826" y="1125540"/>
            <a:ext cx="8642350"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42D4E69-68C2-42A7-BD2E-F502076B31EE}" type="slidenum">
              <a:rPr lang="en-US" altLang="zh-CN" smtClean="0"/>
              <a:pPr>
                <a:defRPr/>
              </a:pPr>
              <a:t>‹#›</a:t>
            </a:fld>
            <a:r>
              <a:rPr lang="en-US" altLang="zh-CN"/>
              <a:t>/20</a:t>
            </a:r>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23992619"/>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9" y="2"/>
            <a:ext cx="2160587"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6" y="2"/>
            <a:ext cx="6329363"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D53BA389-5140-4E9B-8C4A-CAEAEC588489}" type="slidenum">
              <a:rPr lang="en-US" altLang="zh-CN" smtClean="0"/>
              <a:pPr>
                <a:defRPr/>
              </a:pPr>
              <a:t>‹#›</a:t>
            </a:fld>
            <a:r>
              <a:rPr lang="en-US" altLang="zh-CN"/>
              <a:t>/20</a:t>
            </a:r>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1235566648"/>
      </p:ext>
    </p:extLst>
  </p:cSld>
  <p:clrMapOvr>
    <a:masterClrMapping/>
  </p:clrMapOvr>
  <p:transition spd="slow">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250826" y="1125538"/>
            <a:ext cx="8642350"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404852103"/>
      </p:ext>
    </p:extLst>
  </p:cSld>
  <p:clrMapOvr>
    <a:masterClrMapping/>
  </p:clrMapOvr>
  <p:transition spd="slow">
    <p:pull dir="ru"/>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250826" y="1125540"/>
            <a:ext cx="4244975"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125540"/>
            <a:ext cx="4244975"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2114AE1-4E91-49C1-B896-E580FD67F18F}" type="slidenum">
              <a:rPr lang="en-US" altLang="zh-CN" smtClean="0"/>
              <a:pPr>
                <a:defRPr/>
              </a:pPr>
              <a:t>‹#›</a:t>
            </a:fld>
            <a:endParaRPr lang="en-US" altLang="zh-CN"/>
          </a:p>
        </p:txBody>
      </p:sp>
    </p:spTree>
    <p:extLst>
      <p:ext uri="{BB962C8B-B14F-4D97-AF65-F5344CB8AC3E}">
        <p14:creationId xmlns:p14="http://schemas.microsoft.com/office/powerpoint/2010/main" val="1088267507"/>
      </p:ext>
    </p:extLst>
  </p:cSld>
  <p:clrMapOvr>
    <a:masterClrMapping/>
  </p:clrMapOvr>
  <p:transition spd="slow">
    <p:pull dir="ru"/>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643064" y="6400800"/>
            <a:ext cx="3500437"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050">
                <a:solidFill>
                  <a:srgbClr val="E40000"/>
                </a:solidFill>
              </a:rPr>
              <a:t>Fall_Ad Computer Architecture</a:t>
            </a:r>
          </a:p>
        </p:txBody>
      </p:sp>
      <p:sp>
        <p:nvSpPr>
          <p:cNvPr id="2" name="标题 1"/>
          <p:cNvSpPr>
            <a:spLocks noGrp="1"/>
          </p:cNvSpPr>
          <p:nvPr>
            <p:ph type="title"/>
          </p:nvPr>
        </p:nvSpPr>
        <p:spPr>
          <a:xfrm>
            <a:off x="1331914" y="2"/>
            <a:ext cx="7561262" cy="981075"/>
          </a:xfrm>
        </p:spPr>
        <p:txBody>
          <a:bodyPr/>
          <a:lstStyle/>
          <a:p>
            <a:r>
              <a:rPr lang="zh-CN" altLang="en-US"/>
              <a:t>单击此处编辑母版标题样式</a:t>
            </a:r>
          </a:p>
        </p:txBody>
      </p:sp>
      <p:sp>
        <p:nvSpPr>
          <p:cNvPr id="3" name="图表占位符 2"/>
          <p:cNvSpPr>
            <a:spLocks noGrp="1"/>
          </p:cNvSpPr>
          <p:nvPr>
            <p:ph type="chart" idx="1"/>
          </p:nvPr>
        </p:nvSpPr>
        <p:spPr>
          <a:xfrm>
            <a:off x="250826" y="1125540"/>
            <a:ext cx="8642350"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1193406"/>
      </p:ext>
    </p:extLst>
  </p:cSld>
  <p:clrMapOvr>
    <a:masterClrMapping/>
  </p:clrMapOvr>
  <p:transition spd="slow">
    <p:pull dir="ru"/>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1" y="260352"/>
            <a:ext cx="7993063"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8964613"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7042150" y="6243638"/>
            <a:ext cx="1905000" cy="457200"/>
          </a:xfrm>
          <a:prstGeom prst="rect">
            <a:avLst/>
          </a:prstGeom>
        </p:spPr>
        <p:txBody>
          <a:bodyPr/>
          <a:lstStyle>
            <a:lvl1pPr>
              <a:defRPr/>
            </a:lvl1pPr>
          </a:lstStyle>
          <a:p>
            <a:pPr>
              <a:defRPr/>
            </a:pPr>
            <a:fld id="{D027909D-C39F-4F49-82AE-63DBDA187C60}" type="slidenum">
              <a:rPr lang="en-US" altLang="zh-CN" smtClean="0"/>
              <a:pPr>
                <a:defRPr/>
              </a:pPr>
              <a:t>‹#›</a:t>
            </a:fld>
            <a:r>
              <a:rPr lang="en-US" altLang="zh-CN"/>
              <a:t>/20</a:t>
            </a:r>
          </a:p>
        </p:txBody>
      </p:sp>
      <p:sp>
        <p:nvSpPr>
          <p:cNvPr id="6" name="Rectangle 5"/>
          <p:cNvSpPr>
            <a:spLocks noGrp="1" noChangeArrowheads="1"/>
          </p:cNvSpPr>
          <p:nvPr>
            <p:ph type="dt" sz="half" idx="12"/>
          </p:nvPr>
        </p:nvSpPr>
        <p:spPr>
          <a:xfrm>
            <a:off x="1500189" y="6400800"/>
            <a:ext cx="3500437" cy="457200"/>
          </a:xfrm>
          <a:prstGeom prst="rect">
            <a:avLst/>
          </a:prstGeom>
        </p:spPr>
        <p:txBody>
          <a:bodyPr/>
          <a:lstStyle>
            <a:lvl1pPr algn="l">
              <a:defRPr sz="105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3183783442"/>
      </p:ext>
    </p:extLst>
  </p:cSld>
  <p:clrMapOvr>
    <a:masterClrMapping/>
  </p:clrMapOvr>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250826" y="1125540"/>
            <a:ext cx="8642350"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22108128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87CC6197-E17A-456D-85D2-70668004A75B}" type="slidenum">
              <a:rPr lang="en-US" altLang="zh-CN" smtClean="0"/>
              <a:pPr>
                <a:defRPr/>
              </a:pPr>
              <a:t>‹#›</a:t>
            </a:fld>
            <a:r>
              <a:rPr lang="en-US" altLang="zh-CN"/>
              <a:t>/20</a:t>
            </a:r>
          </a:p>
        </p:txBody>
      </p:sp>
    </p:spTree>
    <p:extLst>
      <p:ext uri="{BB962C8B-B14F-4D97-AF65-F5344CB8AC3E}">
        <p14:creationId xmlns:p14="http://schemas.microsoft.com/office/powerpoint/2010/main" val="491539295"/>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6"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1C96E340-66F0-4FCA-81A6-020584DF4A3B}" type="slidenum">
              <a:rPr lang="en-US" altLang="zh-CN" smtClean="0"/>
              <a:pPr>
                <a:defRPr/>
              </a:pPr>
              <a:t>‹#›</a:t>
            </a:fld>
            <a:r>
              <a:rPr lang="en-US" altLang="zh-CN"/>
              <a:t>/20</a:t>
            </a:r>
          </a:p>
        </p:txBody>
      </p:sp>
    </p:spTree>
    <p:extLst>
      <p:ext uri="{BB962C8B-B14F-4D97-AF65-F5344CB8AC3E}">
        <p14:creationId xmlns:p14="http://schemas.microsoft.com/office/powerpoint/2010/main" val="2160386261"/>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E35EA626-071E-4FE2-ABF6-8B4C427F12F8}" type="slidenum">
              <a:rPr lang="en-US" altLang="zh-CN" smtClean="0"/>
              <a:pPr>
                <a:defRPr/>
              </a:pPr>
              <a:t>‹#›</a:t>
            </a:fld>
            <a:r>
              <a:rPr lang="en-US" altLang="zh-CN"/>
              <a:t>/20</a:t>
            </a:r>
          </a:p>
        </p:txBody>
      </p:sp>
    </p:spTree>
    <p:extLst>
      <p:ext uri="{BB962C8B-B14F-4D97-AF65-F5344CB8AC3E}">
        <p14:creationId xmlns:p14="http://schemas.microsoft.com/office/powerpoint/2010/main" val="3445129460"/>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62630550"/>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2DD5B02A-5137-4DA4-BF1F-BB241217FDA3}" type="slidenum">
              <a:rPr lang="en-US" altLang="zh-CN" smtClean="0"/>
              <a:pPr>
                <a:defRPr/>
              </a:pPr>
              <a:t>‹#›</a:t>
            </a:fld>
            <a:r>
              <a:rPr lang="en-US" altLang="zh-CN"/>
              <a:t>/20</a:t>
            </a:r>
          </a:p>
        </p:txBody>
      </p:sp>
    </p:spTree>
    <p:extLst>
      <p:ext uri="{BB962C8B-B14F-4D97-AF65-F5344CB8AC3E}">
        <p14:creationId xmlns:p14="http://schemas.microsoft.com/office/powerpoint/2010/main" val="2851700992"/>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F89D10A0-440B-416D-B87D-CE89EA2ED2C4}" type="slidenum">
              <a:rPr lang="en-US" altLang="zh-CN" smtClean="0"/>
              <a:pPr>
                <a:defRPr/>
              </a:pPr>
              <a:t>‹#›</a:t>
            </a:fld>
            <a:r>
              <a:rPr lang="en-US" altLang="zh-CN"/>
              <a:t>/20</a:t>
            </a:r>
          </a:p>
        </p:txBody>
      </p:sp>
    </p:spTree>
    <p:extLst>
      <p:ext uri="{BB962C8B-B14F-4D97-AF65-F5344CB8AC3E}">
        <p14:creationId xmlns:p14="http://schemas.microsoft.com/office/powerpoint/2010/main" val="2937247808"/>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61A41503-4D99-4B59-91C1-8A9CDF89A756}" type="slidenum">
              <a:rPr lang="en-US" altLang="zh-CN" smtClean="0"/>
              <a:pPr>
                <a:defRPr/>
              </a:pPr>
              <a:t>‹#›</a:t>
            </a:fld>
            <a:r>
              <a:rPr lang="en-US" altLang="zh-CN"/>
              <a:t>/20</a:t>
            </a:r>
          </a:p>
        </p:txBody>
      </p:sp>
    </p:spTree>
    <p:extLst>
      <p:ext uri="{BB962C8B-B14F-4D97-AF65-F5344CB8AC3E}">
        <p14:creationId xmlns:p14="http://schemas.microsoft.com/office/powerpoint/2010/main" val="1181454123"/>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331914" y="2"/>
            <a:ext cx="7561262"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4870" name="Rectangle 6"/>
          <p:cNvSpPr>
            <a:spLocks noChangeArrowheads="1"/>
          </p:cNvSpPr>
          <p:nvPr/>
        </p:nvSpPr>
        <p:spPr bwMode="auto">
          <a:xfrm>
            <a:off x="2641600" y="6524625"/>
            <a:ext cx="1905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050" smtClean="0">
                <a:solidFill>
                  <a:srgbClr val="000000"/>
                </a:solidFill>
              </a:rPr>
              <a:pPr algn="r" eaLnBrk="1" fontAlgn="base" hangingPunct="1">
                <a:spcBef>
                  <a:spcPct val="50000"/>
                </a:spcBef>
                <a:spcAft>
                  <a:spcPct val="0"/>
                </a:spcAft>
                <a:defRPr/>
              </a:pPr>
              <a:t>‹#›</a:t>
            </a:fld>
            <a:endParaRPr lang="en-US" altLang="zh-CN" sz="1050" dirty="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4626" y="165100"/>
            <a:ext cx="9890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5728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Lst>
  <p:transition spd="slow">
    <p:pull dir="ru"/>
  </p:transition>
  <p:hf sldNum="0" hdr="0" ftr="0"/>
  <p:txStyles>
    <p:titleStyle>
      <a:lvl1pPr algn="l" rtl="0" eaLnBrk="1" fontAlgn="base" hangingPunct="1">
        <a:spcBef>
          <a:spcPct val="0"/>
        </a:spcBef>
        <a:spcAft>
          <a:spcPct val="0"/>
        </a:spcAft>
        <a:defRPr sz="3300">
          <a:solidFill>
            <a:srgbClr val="FF3300"/>
          </a:solidFill>
          <a:latin typeface="+mj-lt"/>
          <a:ea typeface="+mj-ea"/>
          <a:cs typeface="+mj-cs"/>
        </a:defRPr>
      </a:lvl1pPr>
      <a:lvl2pPr algn="l" rtl="0" eaLnBrk="1" fontAlgn="base" hangingPunct="1">
        <a:spcBef>
          <a:spcPct val="0"/>
        </a:spcBef>
        <a:spcAft>
          <a:spcPct val="0"/>
        </a:spcAft>
        <a:defRPr sz="3300">
          <a:solidFill>
            <a:srgbClr val="FF3300"/>
          </a:solidFill>
          <a:latin typeface="Arial" pitchFamily="34" charset="0"/>
          <a:ea typeface="华文行楷" pitchFamily="2" charset="-122"/>
        </a:defRPr>
      </a:lvl2pPr>
      <a:lvl3pPr algn="l" rtl="0" eaLnBrk="1" fontAlgn="base" hangingPunct="1">
        <a:spcBef>
          <a:spcPct val="0"/>
        </a:spcBef>
        <a:spcAft>
          <a:spcPct val="0"/>
        </a:spcAft>
        <a:defRPr sz="3300">
          <a:solidFill>
            <a:srgbClr val="FF3300"/>
          </a:solidFill>
          <a:latin typeface="Arial" pitchFamily="34" charset="0"/>
          <a:ea typeface="华文行楷" pitchFamily="2" charset="-122"/>
        </a:defRPr>
      </a:lvl3pPr>
      <a:lvl4pPr algn="l" rtl="0" eaLnBrk="1" fontAlgn="base" hangingPunct="1">
        <a:spcBef>
          <a:spcPct val="0"/>
        </a:spcBef>
        <a:spcAft>
          <a:spcPct val="0"/>
        </a:spcAft>
        <a:defRPr sz="3300">
          <a:solidFill>
            <a:srgbClr val="FF3300"/>
          </a:solidFill>
          <a:latin typeface="Arial" pitchFamily="34" charset="0"/>
          <a:ea typeface="华文行楷" pitchFamily="2" charset="-122"/>
        </a:defRPr>
      </a:lvl4pPr>
      <a:lvl5pPr algn="l" rtl="0" eaLnBrk="1" fontAlgn="base" hangingPunct="1">
        <a:spcBef>
          <a:spcPct val="0"/>
        </a:spcBef>
        <a:spcAft>
          <a:spcPct val="0"/>
        </a:spcAft>
        <a:defRPr sz="3300">
          <a:solidFill>
            <a:srgbClr val="FF3300"/>
          </a:solidFill>
          <a:latin typeface="Arial" pitchFamily="34" charset="0"/>
          <a:ea typeface="华文行楷" pitchFamily="2" charset="-122"/>
        </a:defRPr>
      </a:lvl5pPr>
      <a:lvl6pPr marL="342900" algn="l" rtl="0" eaLnBrk="1" fontAlgn="base" hangingPunct="1">
        <a:spcBef>
          <a:spcPct val="0"/>
        </a:spcBef>
        <a:spcAft>
          <a:spcPct val="0"/>
        </a:spcAft>
        <a:defRPr sz="3300">
          <a:solidFill>
            <a:srgbClr val="FF3300"/>
          </a:solidFill>
          <a:latin typeface="Arial" pitchFamily="34" charset="0"/>
          <a:ea typeface="华文行楷" pitchFamily="2" charset="-122"/>
        </a:defRPr>
      </a:lvl6pPr>
      <a:lvl7pPr marL="685800" algn="l" rtl="0" eaLnBrk="1" fontAlgn="base" hangingPunct="1">
        <a:spcBef>
          <a:spcPct val="0"/>
        </a:spcBef>
        <a:spcAft>
          <a:spcPct val="0"/>
        </a:spcAft>
        <a:defRPr sz="3300">
          <a:solidFill>
            <a:srgbClr val="FF3300"/>
          </a:solidFill>
          <a:latin typeface="Arial" pitchFamily="34" charset="0"/>
          <a:ea typeface="华文行楷" pitchFamily="2" charset="-122"/>
        </a:defRPr>
      </a:lvl7pPr>
      <a:lvl8pPr marL="1028700" algn="l" rtl="0" eaLnBrk="1" fontAlgn="base" hangingPunct="1">
        <a:spcBef>
          <a:spcPct val="0"/>
        </a:spcBef>
        <a:spcAft>
          <a:spcPct val="0"/>
        </a:spcAft>
        <a:defRPr sz="3300">
          <a:solidFill>
            <a:srgbClr val="FF3300"/>
          </a:solidFill>
          <a:latin typeface="Arial" pitchFamily="34" charset="0"/>
          <a:ea typeface="华文行楷" pitchFamily="2" charset="-122"/>
        </a:defRPr>
      </a:lvl8pPr>
      <a:lvl9pPr marL="1371600" algn="l" rtl="0" eaLnBrk="1" fontAlgn="base" hangingPunct="1">
        <a:spcBef>
          <a:spcPct val="0"/>
        </a:spcBef>
        <a:spcAft>
          <a:spcPct val="0"/>
        </a:spcAft>
        <a:defRPr sz="3300">
          <a:solidFill>
            <a:srgbClr val="FF3300"/>
          </a:solidFill>
          <a:latin typeface="Arial" pitchFamily="34" charset="0"/>
          <a:ea typeface="华文行楷" pitchFamily="2" charset="-122"/>
        </a:defRPr>
      </a:lvl9pPr>
    </p:titleStyle>
    <p:bodyStyle>
      <a:lvl1pPr marL="257175" indent="-257175" algn="l" rtl="0" eaLnBrk="1" fontAlgn="base" hangingPunct="1">
        <a:spcBef>
          <a:spcPct val="20000"/>
        </a:spcBef>
        <a:spcAft>
          <a:spcPct val="0"/>
        </a:spcAft>
        <a:buClr>
          <a:schemeClr val="tx2"/>
        </a:buClr>
        <a:buFont typeface="Wingdings" panose="05000000000000000000" pitchFamily="2" charset="2"/>
        <a:buChar char="q"/>
        <a:defRPr sz="2400">
          <a:solidFill>
            <a:schemeClr val="tx1"/>
          </a:solidFill>
          <a:latin typeface="+mn-lt"/>
          <a:ea typeface="+mn-ea"/>
          <a:cs typeface="+mn-cs"/>
        </a:defRPr>
      </a:lvl1pPr>
      <a:lvl2pPr marL="557213" indent="-214313" algn="l" rtl="0" eaLnBrk="1" fontAlgn="base" hangingPunct="1">
        <a:spcBef>
          <a:spcPct val="20000"/>
        </a:spcBef>
        <a:spcAft>
          <a:spcPct val="0"/>
        </a:spcAft>
        <a:buClr>
          <a:schemeClr val="tx2"/>
        </a:buClr>
        <a:buSzPct val="85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spcBef>
          <a:spcPct val="20000"/>
        </a:spcBef>
        <a:spcAft>
          <a:spcPct val="0"/>
        </a:spcAft>
        <a:buClr>
          <a:schemeClr val="hlink"/>
        </a:buClr>
        <a:buSzPct val="95000"/>
        <a:buFont typeface="Wingdings 2" panose="05020102010507070707" pitchFamily="18" charset="2"/>
        <a:buChar char="¡"/>
        <a:defRPr sz="1800">
          <a:solidFill>
            <a:schemeClr val="tx1"/>
          </a:solidFill>
          <a:latin typeface="+mn-lt"/>
          <a:ea typeface="+mn-ea"/>
        </a:defRPr>
      </a:lvl3pPr>
      <a:lvl4pPr marL="1200150" indent="-171450" algn="l" rtl="0" eaLnBrk="1" fontAlgn="base" hangingPunct="1">
        <a:spcBef>
          <a:spcPct val="20000"/>
        </a:spcBef>
        <a:spcAft>
          <a:spcPct val="0"/>
        </a:spcAft>
        <a:buClr>
          <a:schemeClr val="tx2"/>
        </a:buClr>
        <a:buSzPct val="90000"/>
        <a:buFont typeface="Wingdings" panose="05000000000000000000" pitchFamily="2" charset="2"/>
        <a:buChar char="Ø"/>
        <a:defRPr sz="1500">
          <a:solidFill>
            <a:schemeClr val="tx1"/>
          </a:solidFill>
          <a:latin typeface="+mn-lt"/>
          <a:ea typeface="+mn-ea"/>
        </a:defRPr>
      </a:lvl4pPr>
      <a:lvl5pPr marL="1543050" indent="-171450" algn="l" rtl="0" eaLnBrk="1" fontAlgn="base" hangingPunct="1">
        <a:spcBef>
          <a:spcPct val="20000"/>
        </a:spcBef>
        <a:spcAft>
          <a:spcPct val="0"/>
        </a:spcAft>
        <a:buClr>
          <a:schemeClr val="hlink"/>
        </a:buClr>
        <a:buFont typeface="Wingdings 2" panose="05020102010507070707" pitchFamily="18" charset="2"/>
        <a:buChar char="¡"/>
        <a:defRPr sz="1500">
          <a:solidFill>
            <a:schemeClr val="tx1"/>
          </a:solidFill>
          <a:latin typeface="+mn-lt"/>
          <a:ea typeface="+mn-ea"/>
        </a:defRPr>
      </a:lvl5pPr>
      <a:lvl6pPr marL="18859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6pPr>
      <a:lvl7pPr marL="22288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7pPr>
      <a:lvl8pPr marL="25717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8pPr>
      <a:lvl9pPr marL="29146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4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neoverse-reference-design.docs.arm.com/en/latest/ras/ras.htm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ctrTitle"/>
          </p:nvPr>
        </p:nvSpPr>
        <p:spPr>
          <a:xfrm>
            <a:off x="827584" y="2564904"/>
            <a:ext cx="5509716" cy="1371600"/>
          </a:xfrm>
        </p:spPr>
        <p:txBody>
          <a:bodyPr/>
          <a:lstStyle/>
          <a:p>
            <a:pPr eaLnBrk="1" hangingPunct="1"/>
            <a:r>
              <a:rPr lang="en-US" altLang="zh-CN" dirty="0">
                <a:solidFill>
                  <a:srgbClr val="000000"/>
                </a:solidFill>
              </a:rPr>
              <a:t>             </a:t>
            </a:r>
            <a:br>
              <a:rPr lang="en-US" altLang="zh-CN" dirty="0">
                <a:solidFill>
                  <a:srgbClr val="000000"/>
                </a:solidFill>
              </a:rPr>
            </a:br>
            <a:r>
              <a:rPr lang="en-US" altLang="zh-CN" sz="4000" dirty="0">
                <a:solidFill>
                  <a:srgbClr val="FF0000"/>
                </a:solidFill>
              </a:rPr>
              <a:t> Ch3-5      </a:t>
            </a:r>
            <a:br>
              <a:rPr lang="en-US" altLang="zh-CN" sz="4000" dirty="0">
                <a:solidFill>
                  <a:srgbClr val="000000"/>
                </a:solidFill>
              </a:rPr>
            </a:br>
            <a:r>
              <a:rPr lang="en-US" altLang="zh-CN" sz="4000" dirty="0">
                <a:solidFill>
                  <a:srgbClr val="000000"/>
                </a:solidFill>
              </a:rPr>
              <a:t> </a:t>
            </a:r>
            <a:r>
              <a:rPr lang="en-US" altLang="zh-CN" sz="4000" dirty="0" err="1">
                <a:solidFill>
                  <a:srgbClr val="FF0000"/>
                </a:solidFill>
              </a:rPr>
              <a:t>MultiTreading</a:t>
            </a:r>
            <a:endParaRPr lang="en-US" altLang="zh-CN" sz="4000" dirty="0">
              <a:solidFill>
                <a:srgbClr val="FF0000"/>
              </a:solidFill>
            </a:endParaRPr>
          </a:p>
        </p:txBody>
      </p:sp>
      <p:sp>
        <p:nvSpPr>
          <p:cNvPr id="17411" name="Rectangle 5"/>
          <p:cNvSpPr>
            <a:spLocks noGrp="1" noChangeArrowheads="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F80013-3C34-41FD-BA78-B2D8475EBEFC}" type="slidenum">
              <a:rPr lang="en-US" altLang="zh-CN" sz="1400">
                <a:solidFill>
                  <a:schemeClr val="bg2"/>
                </a:solidFill>
                <a:latin typeface="Arial" panose="020B0604020202020204" pitchFamily="34" charset="0"/>
              </a:rPr>
              <a:pPr>
                <a:spcBef>
                  <a:spcPct val="0"/>
                </a:spcBef>
                <a:buClrTx/>
                <a:buSzTx/>
                <a:buFontTx/>
                <a:buNone/>
              </a:pPr>
              <a:t>1</a:t>
            </a:fld>
            <a:endParaRPr lang="en-US" altLang="zh-CN" sz="1400">
              <a:solidFill>
                <a:schemeClr val="bg2"/>
              </a:solidFill>
              <a:latin typeface="Arial" panose="020B0604020202020204" pitchFamily="34" charset="0"/>
            </a:endParaRPr>
          </a:p>
        </p:txBody>
      </p:sp>
      <p:sp>
        <p:nvSpPr>
          <p:cNvPr id="461828" name="Text Box 4"/>
          <p:cNvSpPr txBox="1">
            <a:spLocks noChangeArrowheads="1"/>
          </p:cNvSpPr>
          <p:nvPr/>
        </p:nvSpPr>
        <p:spPr bwMode="white">
          <a:xfrm>
            <a:off x="250825" y="188913"/>
            <a:ext cx="720725" cy="366712"/>
          </a:xfrm>
          <a:prstGeom prst="rect">
            <a:avLst/>
          </a:prstGeom>
          <a:noFill/>
          <a:ln w="9525" algn="ctr">
            <a:noFill/>
            <a:miter lim="800000"/>
            <a:headEnd/>
            <a:tailEnd/>
          </a:ln>
          <a:effectLst/>
        </p:spPr>
        <p:txBody>
          <a:bodyPr lIns="92064" tIns="46033" rIns="92064" bIns="46033">
            <a:spAutoFit/>
          </a:bodyPr>
          <a:lstStyle/>
          <a:p>
            <a:pPr>
              <a:lnSpc>
                <a:spcPct val="90000"/>
              </a:lnSpc>
              <a:spcBef>
                <a:spcPct val="50000"/>
              </a:spcBef>
              <a:defRPr/>
            </a:pPr>
            <a:endParaRPr lang="zh-CN" altLang="zh-CN" sz="2000">
              <a:effectLst>
                <a:outerShdw blurRad="38100" dist="38100" dir="2700000" algn="tl">
                  <a:srgbClr val="C0C0C0"/>
                </a:outerShdw>
              </a:effectLst>
              <a:latin typeface="Arial" charset="0"/>
            </a:endParaRPr>
          </a:p>
        </p:txBody>
      </p:sp>
    </p:spTree>
  </p:cSld>
  <p:clrMapOvr>
    <a:masterClrMapping/>
  </p:clrMapOvr>
  <p:transition spd="slow">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7024688" cy="766762"/>
          </a:xfrm>
          <a:noFill/>
        </p:spPr>
      </p:pic>
      <p:pic>
        <p:nvPicPr>
          <p:cNvPr id="348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057895" y="1125538"/>
            <a:ext cx="7028209" cy="4795837"/>
          </a:xfrm>
          <a:noFill/>
        </p:spPr>
      </p:pic>
      <p:sp>
        <p:nvSpPr>
          <p:cNvPr id="34820" name="文本框 1"/>
          <p:cNvSpPr txBox="1">
            <a:spLocks noChangeArrowheads="1"/>
          </p:cNvSpPr>
          <p:nvPr/>
        </p:nvSpPr>
        <p:spPr bwMode="auto">
          <a:xfrm>
            <a:off x="4716463" y="5670550"/>
            <a:ext cx="2349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2400"/>
              <a:t>Cache misses</a:t>
            </a:r>
            <a:endParaRPr lang="zh-CN" altLang="en-US"/>
          </a:p>
        </p:txBody>
      </p:sp>
    </p:spTree>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5437188" cy="766762"/>
          </a:xfrm>
          <a:noFill/>
        </p:spPr>
      </p:pic>
      <p:pic>
        <p:nvPicPr>
          <p:cNvPr id="358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736315" y="1125538"/>
            <a:ext cx="7671369" cy="4795837"/>
          </a:xfrm>
          <a:noFill/>
        </p:spPr>
      </p:pic>
    </p:spTree>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71563" y="214313"/>
            <a:ext cx="5345112" cy="766762"/>
          </a:xfrm>
          <a:noFill/>
        </p:spPr>
      </p:pic>
      <p:pic>
        <p:nvPicPr>
          <p:cNvPr id="368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5813" y="1157288"/>
            <a:ext cx="6843712" cy="4975225"/>
          </a:xfrm>
          <a:noFill/>
        </p:spPr>
      </p:pic>
    </p:spTree>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2814"/>
            <a:ext cx="7561262" cy="835446"/>
          </a:xfrm>
          <a:noFill/>
        </p:spPr>
      </p:pic>
      <p:pic>
        <p:nvPicPr>
          <p:cNvPr id="378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917341" y="1125538"/>
            <a:ext cx="7309317" cy="4795837"/>
          </a:xfrm>
          <a:noFill/>
        </p:spPr>
      </p:pic>
    </p:spTree>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9086"/>
            <a:ext cx="7561262" cy="822903"/>
          </a:xfrm>
          <a:noFill/>
        </p:spPr>
      </p:pic>
      <p:pic>
        <p:nvPicPr>
          <p:cNvPr id="389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59314"/>
            <a:ext cx="8642350" cy="4128285"/>
          </a:xfrm>
          <a:noFill/>
        </p:spPr>
      </p:pic>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6964363" cy="709612"/>
          </a:xfrm>
          <a:noFill/>
        </p:spPr>
      </p:pic>
      <p:pic>
        <p:nvPicPr>
          <p:cNvPr id="399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143000"/>
            <a:ext cx="8893175" cy="5160963"/>
          </a:xfrm>
          <a:noFill/>
        </p:spPr>
      </p:pic>
    </p:spTree>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3827463" cy="722312"/>
          </a:xfrm>
          <a:noFill/>
        </p:spPr>
      </p:pic>
      <p:pic>
        <p:nvPicPr>
          <p:cNvPr id="409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07717"/>
            <a:ext cx="8642350" cy="4231479"/>
          </a:xfrm>
          <a:noFill/>
        </p:spPr>
      </p:pic>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a:t>Design Challenges in SMT</a:t>
            </a:r>
          </a:p>
        </p:txBody>
      </p:sp>
      <p:sp>
        <p:nvSpPr>
          <p:cNvPr id="41987" name="Rectangle 3"/>
          <p:cNvSpPr>
            <a:spLocks noGrp="1" noRot="1" noChangeArrowheads="1"/>
          </p:cNvSpPr>
          <p:nvPr>
            <p:ph idx="1"/>
          </p:nvPr>
        </p:nvSpPr>
        <p:spPr/>
        <p:txBody>
          <a:bodyPr/>
          <a:lstStyle/>
          <a:p>
            <a:pPr eaLnBrk="1" hangingPunct="1">
              <a:lnSpc>
                <a:spcPct val="90000"/>
              </a:lnSpc>
            </a:pPr>
            <a:r>
              <a:rPr lang="en-US" altLang="zh-CN" sz="2800" dirty="0"/>
              <a:t>Trade-off between fine-grained implementation performance and single-thread performance.</a:t>
            </a:r>
          </a:p>
          <a:p>
            <a:pPr lvl="1" eaLnBrk="1" hangingPunct="1">
              <a:lnSpc>
                <a:spcPct val="90000"/>
              </a:lnSpc>
            </a:pPr>
            <a:r>
              <a:rPr lang="en-US" altLang="zh-CN" sz="2800" dirty="0"/>
              <a:t>preferred thread : might sacrifices throughput </a:t>
            </a:r>
          </a:p>
          <a:p>
            <a:pPr lvl="1" eaLnBrk="1" hangingPunct="1">
              <a:lnSpc>
                <a:spcPct val="90000"/>
              </a:lnSpc>
            </a:pPr>
            <a:r>
              <a:rPr lang="en-US" altLang="zh-CN" sz="2800" dirty="0"/>
              <a:t>Less likely to have a mix of instructions from several threads.</a:t>
            </a:r>
          </a:p>
          <a:p>
            <a:pPr lvl="1" eaLnBrk="1" hangingPunct="1">
              <a:lnSpc>
                <a:spcPct val="90000"/>
              </a:lnSpc>
            </a:pPr>
            <a:r>
              <a:rPr lang="en-US" altLang="zh-CN" sz="2800" dirty="0"/>
              <a:t>Maximize single-thread performance, should fetch as far ahead as possible, and have the fetch unit free when a branch is </a:t>
            </a:r>
            <a:r>
              <a:rPr lang="en-US" altLang="zh-CN" sz="2800" dirty="0" err="1"/>
              <a:t>mispredicted</a:t>
            </a:r>
            <a:r>
              <a:rPr lang="en-US" altLang="zh-CN" sz="2800" dirty="0"/>
              <a:t> or miss occur in prefetch buffer.</a:t>
            </a:r>
          </a:p>
        </p:txBody>
      </p:sp>
    </p:spTree>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en-US" altLang="zh-CN"/>
              <a:t>Design Challenges in SMT</a:t>
            </a:r>
          </a:p>
        </p:txBody>
      </p:sp>
      <p:sp>
        <p:nvSpPr>
          <p:cNvPr id="43011" name="Rectangle 3"/>
          <p:cNvSpPr>
            <a:spLocks noGrp="1" noRot="1" noChangeArrowheads="1"/>
          </p:cNvSpPr>
          <p:nvPr>
            <p:ph idx="1"/>
          </p:nvPr>
        </p:nvSpPr>
        <p:spPr/>
        <p:txBody>
          <a:bodyPr/>
          <a:lstStyle/>
          <a:p>
            <a:pPr eaLnBrk="1" hangingPunct="1"/>
            <a:r>
              <a:rPr lang="en-US" altLang="zh-CN"/>
              <a:t>A larger register file to hold multiple context</a:t>
            </a:r>
          </a:p>
          <a:p>
            <a:pPr eaLnBrk="1" hangingPunct="1"/>
            <a:r>
              <a:rPr lang="en-US" altLang="zh-CN"/>
              <a:t>Not affecting the clock cycle, such as in instruction issue, in instruction completion.</a:t>
            </a:r>
          </a:p>
          <a:p>
            <a:pPr eaLnBrk="1" hangingPunct="1"/>
            <a:r>
              <a:rPr lang="en-US" altLang="zh-CN"/>
              <a:t>Ensuring that Cache and TLB conflicts do not cause performance degradation.</a:t>
            </a:r>
          </a:p>
          <a:p>
            <a:pPr eaLnBrk="1" hangingPunct="1"/>
            <a:r>
              <a:rPr lang="en-US" altLang="zh-CN"/>
              <a:t> </a:t>
            </a:r>
          </a:p>
        </p:txBody>
      </p:sp>
    </p:spTree>
  </p:cSld>
  <p:clrMapOvr>
    <a:masterClrMapping/>
  </p:clrMapOvr>
  <p:transition spd="slow">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331913" y="260350"/>
            <a:ext cx="7540625" cy="936625"/>
          </a:xfrm>
        </p:spPr>
        <p:txBody>
          <a:bodyPr/>
          <a:lstStyle/>
          <a:p>
            <a:pPr eaLnBrk="1" hangingPunct="1"/>
            <a:r>
              <a:rPr lang="en-US" altLang="zh-CN" dirty="0"/>
              <a:t>HT Technology Architecture</a:t>
            </a:r>
          </a:p>
        </p:txBody>
      </p:sp>
      <p:sp>
        <p:nvSpPr>
          <p:cNvPr id="46083" name="Rectangle 3"/>
          <p:cNvSpPr>
            <a:spLocks noGrp="1" noRot="1" noChangeArrowheads="1"/>
          </p:cNvSpPr>
          <p:nvPr>
            <p:ph idx="1"/>
          </p:nvPr>
        </p:nvSpPr>
        <p:spPr/>
        <p:txBody>
          <a:bodyPr/>
          <a:lstStyle/>
          <a:p>
            <a:pPr eaLnBrk="1" hangingPunct="1"/>
            <a:endParaRPr lang="zh-CN" altLang="zh-CN"/>
          </a:p>
        </p:txBody>
      </p:sp>
      <p:sp>
        <p:nvSpPr>
          <p:cNvPr id="46084" name="Rectangle 4"/>
          <p:cNvSpPr>
            <a:spLocks noChangeArrowheads="1"/>
          </p:cNvSpPr>
          <p:nvPr/>
        </p:nvSpPr>
        <p:spPr bwMode="auto">
          <a:xfrm>
            <a:off x="4337050" y="1125538"/>
            <a:ext cx="480695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800" dirty="0">
                <a:solidFill>
                  <a:srgbClr val="FF6600"/>
                </a:solidFill>
                <a:latin typeface="Arial" panose="020B0604020202020204" pitchFamily="34" charset="0"/>
              </a:rPr>
              <a:t>Front End</a:t>
            </a:r>
          </a:p>
          <a:p>
            <a:pPr lvl="1" eaLnBrk="1" hangingPunct="1">
              <a:lnSpc>
                <a:spcPct val="90000"/>
              </a:lnSpc>
              <a:buClr>
                <a:schemeClr val="tx2"/>
              </a:buClr>
              <a:buSzPct val="85000"/>
              <a:buFont typeface="Wingdings" panose="05000000000000000000" pitchFamily="2" charset="2"/>
              <a:buNone/>
            </a:pPr>
            <a:r>
              <a:rPr lang="en-US" altLang="zh-CN" sz="2000" dirty="0">
                <a:latin typeface="Arial" panose="020B0604020202020204" pitchFamily="34" charset="0"/>
              </a:rPr>
              <a:t>Execution trace cache</a:t>
            </a:r>
          </a:p>
          <a:p>
            <a:pPr lvl="1" eaLnBrk="1" hangingPunct="1">
              <a:lnSpc>
                <a:spcPct val="90000"/>
              </a:lnSpc>
              <a:buClr>
                <a:schemeClr val="tx2"/>
              </a:buClr>
              <a:buSzPct val="85000"/>
              <a:buFont typeface="Wingdings" panose="05000000000000000000" pitchFamily="2" charset="2"/>
              <a:buNone/>
            </a:pPr>
            <a:r>
              <a:rPr lang="en-US" altLang="zh-CN" sz="2000" dirty="0">
                <a:latin typeface="Arial" panose="020B0604020202020204" pitchFamily="34" charset="0"/>
              </a:rPr>
              <a:t>Microcode store ROM (MSROM)</a:t>
            </a:r>
          </a:p>
          <a:p>
            <a:pPr lvl="1" eaLnBrk="1" hangingPunct="1">
              <a:lnSpc>
                <a:spcPct val="90000"/>
              </a:lnSpc>
              <a:buClr>
                <a:schemeClr val="tx2"/>
              </a:buClr>
              <a:buSzPct val="85000"/>
              <a:buFont typeface="Wingdings" panose="05000000000000000000" pitchFamily="2" charset="2"/>
              <a:buNone/>
            </a:pPr>
            <a:r>
              <a:rPr lang="en-US" altLang="zh-CN" sz="2000" dirty="0">
                <a:latin typeface="Arial" panose="020B0604020202020204" pitchFamily="34" charset="0"/>
              </a:rPr>
              <a:t>Instruction translation look-aside buffer (ITLB) and branch prediction</a:t>
            </a:r>
          </a:p>
          <a:p>
            <a:pPr lvl="1" eaLnBrk="1" hangingPunct="1">
              <a:lnSpc>
                <a:spcPct val="90000"/>
              </a:lnSpc>
              <a:buClr>
                <a:schemeClr val="tx2"/>
              </a:buClr>
              <a:buSzPct val="85000"/>
              <a:buFont typeface="Wingdings" panose="05000000000000000000" pitchFamily="2" charset="2"/>
              <a:buNone/>
            </a:pPr>
            <a:r>
              <a:rPr lang="en-US" altLang="zh-CN" sz="2000" dirty="0">
                <a:latin typeface="Arial" panose="020B0604020202020204" pitchFamily="34" charset="0"/>
              </a:rPr>
              <a:t>IA-32 instruction decode</a:t>
            </a:r>
          </a:p>
          <a:p>
            <a:pPr lvl="1" eaLnBrk="1" hangingPunct="1">
              <a:lnSpc>
                <a:spcPct val="90000"/>
              </a:lnSpc>
              <a:buClr>
                <a:schemeClr val="tx2"/>
              </a:buClr>
              <a:buSzPct val="85000"/>
              <a:buFont typeface="Wingdings" panose="05000000000000000000" pitchFamily="2" charset="2"/>
              <a:buNone/>
            </a:pPr>
            <a:r>
              <a:rPr lang="en-US" altLang="zh-CN" sz="2000" dirty="0">
                <a:latin typeface="Arial" panose="020B0604020202020204" pitchFamily="34" charset="0"/>
              </a:rPr>
              <a:t>Micro-op queue</a:t>
            </a:r>
          </a:p>
        </p:txBody>
      </p:sp>
      <p:grpSp>
        <p:nvGrpSpPr>
          <p:cNvPr id="46085" name="Group 33"/>
          <p:cNvGrpSpPr>
            <a:grpSpLocks/>
          </p:cNvGrpSpPr>
          <p:nvPr/>
        </p:nvGrpSpPr>
        <p:grpSpPr bwMode="auto">
          <a:xfrm>
            <a:off x="723900" y="1828800"/>
            <a:ext cx="7162800" cy="4229100"/>
            <a:chOff x="456" y="1152"/>
            <a:chExt cx="4512" cy="2664"/>
          </a:xfrm>
        </p:grpSpPr>
        <p:sp>
          <p:nvSpPr>
            <p:cNvPr id="46086" name="Line 5"/>
            <p:cNvSpPr>
              <a:spLocks noChangeShapeType="1"/>
            </p:cNvSpPr>
            <p:nvPr/>
          </p:nvSpPr>
          <p:spPr bwMode="auto">
            <a:xfrm>
              <a:off x="456" y="1152"/>
              <a:ext cx="216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7" name="Line 6"/>
            <p:cNvSpPr>
              <a:spLocks noChangeShapeType="1"/>
            </p:cNvSpPr>
            <p:nvPr/>
          </p:nvSpPr>
          <p:spPr bwMode="auto">
            <a:xfrm>
              <a:off x="1464" y="1152"/>
              <a:ext cx="0"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8" name="Rectangle 7"/>
            <p:cNvSpPr>
              <a:spLocks noChangeArrowheads="1"/>
            </p:cNvSpPr>
            <p:nvPr/>
          </p:nvSpPr>
          <p:spPr bwMode="auto">
            <a:xfrm>
              <a:off x="975" y="14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46089" name="Rectangle 8"/>
            <p:cNvSpPr>
              <a:spLocks noChangeArrowheads="1"/>
            </p:cNvSpPr>
            <p:nvPr/>
          </p:nvSpPr>
          <p:spPr bwMode="auto">
            <a:xfrm>
              <a:off x="977" y="19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46090" name="Rectangle 9"/>
            <p:cNvSpPr>
              <a:spLocks noChangeArrowheads="1"/>
            </p:cNvSpPr>
            <p:nvPr/>
          </p:nvSpPr>
          <p:spPr bwMode="auto">
            <a:xfrm>
              <a:off x="977" y="2441"/>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46091" name="Rectangle 10"/>
            <p:cNvSpPr>
              <a:spLocks noChangeArrowheads="1"/>
            </p:cNvSpPr>
            <p:nvPr/>
          </p:nvSpPr>
          <p:spPr bwMode="auto">
            <a:xfrm>
              <a:off x="2829" y="2441"/>
              <a:ext cx="1028"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46092" name="Rectangle 11"/>
            <p:cNvSpPr>
              <a:spLocks noChangeArrowheads="1"/>
            </p:cNvSpPr>
            <p:nvPr/>
          </p:nvSpPr>
          <p:spPr bwMode="auto">
            <a:xfrm>
              <a:off x="854" y="2948"/>
              <a:ext cx="781"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46093" name="Rectangle 12"/>
            <p:cNvSpPr>
              <a:spLocks noChangeArrowheads="1"/>
            </p:cNvSpPr>
            <p:nvPr/>
          </p:nvSpPr>
          <p:spPr bwMode="auto">
            <a:xfrm>
              <a:off x="1882" y="2948"/>
              <a:ext cx="782"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46094" name="Rectangle 13"/>
            <p:cNvSpPr>
              <a:spLocks noChangeArrowheads="1"/>
            </p:cNvSpPr>
            <p:nvPr/>
          </p:nvSpPr>
          <p:spPr bwMode="auto">
            <a:xfrm>
              <a:off x="2993"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OOO </a:t>
              </a:r>
            </a:p>
            <a:p>
              <a:pPr algn="ctr"/>
              <a:r>
                <a:rPr lang="en-US" altLang="zh-CN" sz="1600" b="1"/>
                <a:t>Execution</a:t>
              </a:r>
            </a:p>
          </p:txBody>
        </p:sp>
        <p:sp>
          <p:nvSpPr>
            <p:cNvPr id="46095" name="Rectangle 14"/>
            <p:cNvSpPr>
              <a:spLocks noChangeArrowheads="1"/>
            </p:cNvSpPr>
            <p:nvPr/>
          </p:nvSpPr>
          <p:spPr bwMode="auto">
            <a:xfrm>
              <a:off x="4186"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46096" name="Rectangle 15"/>
            <p:cNvSpPr>
              <a:spLocks noChangeArrowheads="1"/>
            </p:cNvSpPr>
            <p:nvPr/>
          </p:nvSpPr>
          <p:spPr bwMode="auto">
            <a:xfrm>
              <a:off x="1018" y="3490"/>
              <a:ext cx="1523"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dirty="0"/>
                <a:t>BTBs/ </a:t>
              </a:r>
            </a:p>
            <a:p>
              <a:pPr algn="ctr"/>
              <a:r>
                <a:rPr lang="en-US" altLang="zh-CN" sz="1600" b="1" dirty="0"/>
                <a:t>Branch Prediction</a:t>
              </a:r>
            </a:p>
          </p:txBody>
        </p:sp>
        <p:sp>
          <p:nvSpPr>
            <p:cNvPr id="46097" name="Line 16"/>
            <p:cNvSpPr>
              <a:spLocks noChangeShapeType="1"/>
            </p:cNvSpPr>
            <p:nvPr/>
          </p:nvSpPr>
          <p:spPr bwMode="auto">
            <a:xfrm>
              <a:off x="648" y="2875"/>
              <a:ext cx="213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Line 17"/>
            <p:cNvSpPr>
              <a:spLocks noChangeShapeType="1"/>
            </p:cNvSpPr>
            <p:nvPr/>
          </p:nvSpPr>
          <p:spPr bwMode="auto">
            <a:xfrm>
              <a:off x="648"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9" name="Line 18"/>
            <p:cNvSpPr>
              <a:spLocks noChangeShapeType="1"/>
            </p:cNvSpPr>
            <p:nvPr/>
          </p:nvSpPr>
          <p:spPr bwMode="auto">
            <a:xfrm>
              <a:off x="648" y="3382"/>
              <a:ext cx="2141" cy="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Line 19"/>
            <p:cNvSpPr>
              <a:spLocks noChangeShapeType="1"/>
            </p:cNvSpPr>
            <p:nvPr/>
          </p:nvSpPr>
          <p:spPr bwMode="auto">
            <a:xfrm>
              <a:off x="2787"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Line 20"/>
            <p:cNvSpPr>
              <a:spLocks noChangeShapeType="1"/>
            </p:cNvSpPr>
            <p:nvPr/>
          </p:nvSpPr>
          <p:spPr bwMode="auto">
            <a:xfrm>
              <a:off x="1677" y="1753"/>
              <a:ext cx="0" cy="21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Line 21"/>
            <p:cNvSpPr>
              <a:spLocks noChangeShapeType="1"/>
            </p:cNvSpPr>
            <p:nvPr/>
          </p:nvSpPr>
          <p:spPr bwMode="auto">
            <a:xfrm>
              <a:off x="1677" y="2260"/>
              <a:ext cx="0" cy="21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Line 22"/>
            <p:cNvSpPr>
              <a:spLocks noChangeShapeType="1"/>
            </p:cNvSpPr>
            <p:nvPr/>
          </p:nvSpPr>
          <p:spPr bwMode="auto">
            <a:xfrm>
              <a:off x="1265" y="2767"/>
              <a:ext cx="0" cy="181"/>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Line 23"/>
            <p:cNvSpPr>
              <a:spLocks noChangeShapeType="1"/>
            </p:cNvSpPr>
            <p:nvPr/>
          </p:nvSpPr>
          <p:spPr bwMode="auto">
            <a:xfrm flipV="1">
              <a:off x="1265" y="3273"/>
              <a:ext cx="0" cy="21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Line 24"/>
            <p:cNvSpPr>
              <a:spLocks noChangeShapeType="1"/>
            </p:cNvSpPr>
            <p:nvPr/>
          </p:nvSpPr>
          <p:spPr bwMode="auto">
            <a:xfrm>
              <a:off x="1635" y="3092"/>
              <a:ext cx="24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Line 25"/>
            <p:cNvSpPr>
              <a:spLocks noChangeShapeType="1"/>
            </p:cNvSpPr>
            <p:nvPr/>
          </p:nvSpPr>
          <p:spPr bwMode="auto">
            <a:xfrm>
              <a:off x="2664" y="3092"/>
              <a:ext cx="329"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7" name="Line 26"/>
            <p:cNvSpPr>
              <a:spLocks noChangeShapeType="1"/>
            </p:cNvSpPr>
            <p:nvPr/>
          </p:nvSpPr>
          <p:spPr bwMode="auto">
            <a:xfrm>
              <a:off x="3775" y="3092"/>
              <a:ext cx="411"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8" name="Line 27"/>
            <p:cNvSpPr>
              <a:spLocks noChangeShapeType="1"/>
            </p:cNvSpPr>
            <p:nvPr/>
          </p:nvSpPr>
          <p:spPr bwMode="auto">
            <a:xfrm>
              <a:off x="3363" y="2767"/>
              <a:ext cx="0" cy="181"/>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9" name="Line 28"/>
            <p:cNvSpPr>
              <a:spLocks noChangeShapeType="1"/>
            </p:cNvSpPr>
            <p:nvPr/>
          </p:nvSpPr>
          <p:spPr bwMode="auto">
            <a:xfrm>
              <a:off x="2499" y="2586"/>
              <a:ext cx="33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0" name="Line 29"/>
            <p:cNvSpPr>
              <a:spLocks noChangeShapeType="1"/>
            </p:cNvSpPr>
            <p:nvPr/>
          </p:nvSpPr>
          <p:spPr bwMode="auto">
            <a:xfrm flipV="1">
              <a:off x="2211" y="3273"/>
              <a:ext cx="0" cy="217"/>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Line 30"/>
            <p:cNvSpPr>
              <a:spLocks noChangeShapeType="1"/>
            </p:cNvSpPr>
            <p:nvPr/>
          </p:nvSpPr>
          <p:spPr bwMode="auto">
            <a:xfrm>
              <a:off x="4515" y="3273"/>
              <a:ext cx="0" cy="39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2" name="Line 31"/>
            <p:cNvSpPr>
              <a:spLocks noChangeShapeType="1"/>
            </p:cNvSpPr>
            <p:nvPr/>
          </p:nvSpPr>
          <p:spPr bwMode="auto">
            <a:xfrm flipH="1">
              <a:off x="2541" y="3671"/>
              <a:ext cx="1974"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3" name="Text Box 32"/>
            <p:cNvSpPr txBox="1">
              <a:spLocks noChangeArrowheads="1"/>
            </p:cNvSpPr>
            <p:nvPr/>
          </p:nvSpPr>
          <p:spPr bwMode="auto">
            <a:xfrm>
              <a:off x="1608" y="1209"/>
              <a:ext cx="105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System Bus</a:t>
              </a:r>
            </a:p>
          </p:txBody>
        </p:sp>
      </p:grpSp>
    </p:spTree>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260350"/>
            <a:ext cx="8532812" cy="5740400"/>
          </a:xfrm>
        </p:spPr>
      </p:pic>
    </p:spTree>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b="1">
                <a:solidFill>
                  <a:srgbClr val="FF0000"/>
                </a:solidFill>
              </a:rPr>
              <a:t>Front End</a:t>
            </a:r>
          </a:p>
        </p:txBody>
      </p:sp>
      <p:sp>
        <p:nvSpPr>
          <p:cNvPr id="47107" name="Rectangle 3"/>
          <p:cNvSpPr>
            <a:spLocks noGrp="1" noRot="1" noChangeArrowheads="1"/>
          </p:cNvSpPr>
          <p:nvPr>
            <p:ph idx="1"/>
          </p:nvPr>
        </p:nvSpPr>
        <p:spPr/>
        <p:txBody>
          <a:bodyPr/>
          <a:lstStyle/>
          <a:p>
            <a:pPr eaLnBrk="1" hangingPunct="1"/>
            <a:r>
              <a:rPr lang="en-US" altLang="zh-CN">
                <a:solidFill>
                  <a:srgbClr val="FF0000"/>
                </a:solidFill>
              </a:rPr>
              <a:t>Responsible for delivering instruction to the later pipe stages</a:t>
            </a:r>
          </a:p>
          <a:p>
            <a:pPr eaLnBrk="1" hangingPunct="1"/>
            <a:r>
              <a:rPr lang="en-US" altLang="zh-CN">
                <a:solidFill>
                  <a:srgbClr val="FF0000"/>
                </a:solidFill>
              </a:rPr>
              <a:t>Trace cache hit</a:t>
            </a:r>
          </a:p>
          <a:p>
            <a:pPr lvl="1" eaLnBrk="1" hangingPunct="1"/>
            <a:r>
              <a:rPr lang="en-US" altLang="zh-CN"/>
              <a:t>When the requested instruction trace is present in trace cache</a:t>
            </a:r>
          </a:p>
          <a:p>
            <a:pPr eaLnBrk="1" hangingPunct="1"/>
            <a:r>
              <a:rPr lang="en-US" altLang="zh-CN">
                <a:solidFill>
                  <a:srgbClr val="FF0000"/>
                </a:solidFill>
              </a:rPr>
              <a:t>Trace cache miss</a:t>
            </a:r>
          </a:p>
          <a:p>
            <a:pPr lvl="1" eaLnBrk="1" hangingPunct="1"/>
            <a:r>
              <a:rPr lang="en-US" altLang="zh-CN"/>
              <a:t>Requested instruction is brought in the trace cache from L2 cache</a:t>
            </a:r>
          </a:p>
          <a:p>
            <a:pPr eaLnBrk="1" hangingPunct="1"/>
            <a:endParaRPr lang="en-US" altLang="zh-CN"/>
          </a:p>
        </p:txBody>
      </p:sp>
    </p:spTree>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403350" y="0"/>
            <a:ext cx="7283450" cy="1039813"/>
          </a:xfrm>
        </p:spPr>
        <p:txBody>
          <a:bodyPr/>
          <a:lstStyle/>
          <a:p>
            <a:pPr eaLnBrk="1" hangingPunct="1"/>
            <a:r>
              <a:rPr lang="en-US" altLang="zh-CN" sz="4000"/>
              <a:t>Trace Cache (TC) Hit</a:t>
            </a:r>
            <a:br>
              <a:rPr lang="en-US" altLang="zh-CN" sz="4000"/>
            </a:br>
            <a:r>
              <a:rPr lang="en-US" altLang="zh-CN" sz="3100" b="1">
                <a:solidFill>
                  <a:srgbClr val="FF0000"/>
                </a:solidFill>
              </a:rPr>
              <a:t>Front End</a:t>
            </a:r>
          </a:p>
        </p:txBody>
      </p:sp>
      <p:sp>
        <p:nvSpPr>
          <p:cNvPr id="864259" name="Rectangle 3"/>
          <p:cNvSpPr>
            <a:spLocks noGrp="1" noRot="1" noChangeArrowheads="1"/>
          </p:cNvSpPr>
          <p:nvPr>
            <p:ph idx="1"/>
          </p:nvPr>
        </p:nvSpPr>
        <p:spPr>
          <a:xfrm>
            <a:off x="457200" y="4686300"/>
            <a:ext cx="8228013" cy="1828800"/>
          </a:xfrm>
        </p:spPr>
        <p:txBody>
          <a:bodyPr/>
          <a:lstStyle/>
          <a:p>
            <a:pPr eaLnBrk="1" hangingPunct="1">
              <a:lnSpc>
                <a:spcPct val="85000"/>
              </a:lnSpc>
            </a:pPr>
            <a:r>
              <a:rPr lang="en-US" altLang="zh-CN" sz="2000" dirty="0"/>
              <a:t>Two sets of instruction pointers</a:t>
            </a:r>
          </a:p>
          <a:p>
            <a:pPr eaLnBrk="1" hangingPunct="1">
              <a:lnSpc>
                <a:spcPct val="85000"/>
              </a:lnSpc>
            </a:pPr>
            <a:r>
              <a:rPr lang="en-US" altLang="zh-CN" sz="2000" dirty="0"/>
              <a:t>Two logical processors arbitrates access to TC every clock cycle</a:t>
            </a:r>
          </a:p>
          <a:p>
            <a:pPr eaLnBrk="1" hangingPunct="1">
              <a:lnSpc>
                <a:spcPct val="85000"/>
              </a:lnSpc>
            </a:pPr>
            <a:r>
              <a:rPr lang="en-US" altLang="zh-CN" sz="2000" dirty="0"/>
              <a:t>If one logical processor stalled, then other logical processor can use the full bandwidth of TC</a:t>
            </a:r>
          </a:p>
        </p:txBody>
      </p:sp>
      <p:sp>
        <p:nvSpPr>
          <p:cNvPr id="48132" name="Rectangle 4"/>
          <p:cNvSpPr>
            <a:spLocks noChangeArrowheads="1"/>
          </p:cNvSpPr>
          <p:nvPr/>
        </p:nvSpPr>
        <p:spPr bwMode="auto">
          <a:xfrm>
            <a:off x="3629025" y="4038600"/>
            <a:ext cx="182563"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b="1">
              <a:latin typeface="Times New Roman" panose="02020603050405020304" pitchFamily="18" charset="0"/>
            </a:endParaRPr>
          </a:p>
        </p:txBody>
      </p:sp>
      <p:graphicFrame>
        <p:nvGraphicFramePr>
          <p:cNvPr id="864261" name="Group 5"/>
          <p:cNvGraphicFramePr>
            <a:graphicFrameLocks noGrp="1"/>
          </p:cNvGraphicFramePr>
          <p:nvPr/>
        </p:nvGraphicFramePr>
        <p:xfrm>
          <a:off x="2209800" y="2514600"/>
          <a:ext cx="1874835" cy="1676400"/>
        </p:xfrm>
        <a:graphic>
          <a:graphicData uri="http://schemas.openxmlformats.org/drawingml/2006/table">
            <a:tbl>
              <a:tblPr/>
              <a:tblGrid>
                <a:gridCol w="208315">
                  <a:extLst>
                    <a:ext uri="{9D8B030D-6E8A-4147-A177-3AD203B41FA5}">
                      <a16:colId xmlns:a16="http://schemas.microsoft.com/office/drawing/2014/main" val="20000"/>
                    </a:ext>
                  </a:extLst>
                </a:gridCol>
                <a:gridCol w="208315">
                  <a:extLst>
                    <a:ext uri="{9D8B030D-6E8A-4147-A177-3AD203B41FA5}">
                      <a16:colId xmlns:a16="http://schemas.microsoft.com/office/drawing/2014/main" val="20001"/>
                    </a:ext>
                  </a:extLst>
                </a:gridCol>
                <a:gridCol w="208315">
                  <a:extLst>
                    <a:ext uri="{9D8B030D-6E8A-4147-A177-3AD203B41FA5}">
                      <a16:colId xmlns:a16="http://schemas.microsoft.com/office/drawing/2014/main" val="20002"/>
                    </a:ext>
                  </a:extLst>
                </a:gridCol>
                <a:gridCol w="208315">
                  <a:extLst>
                    <a:ext uri="{9D8B030D-6E8A-4147-A177-3AD203B41FA5}">
                      <a16:colId xmlns:a16="http://schemas.microsoft.com/office/drawing/2014/main" val="20003"/>
                    </a:ext>
                  </a:extLst>
                </a:gridCol>
                <a:gridCol w="208315">
                  <a:extLst>
                    <a:ext uri="{9D8B030D-6E8A-4147-A177-3AD203B41FA5}">
                      <a16:colId xmlns:a16="http://schemas.microsoft.com/office/drawing/2014/main" val="20004"/>
                    </a:ext>
                  </a:extLst>
                </a:gridCol>
                <a:gridCol w="208315">
                  <a:extLst>
                    <a:ext uri="{9D8B030D-6E8A-4147-A177-3AD203B41FA5}">
                      <a16:colId xmlns:a16="http://schemas.microsoft.com/office/drawing/2014/main" val="20005"/>
                    </a:ext>
                  </a:extLst>
                </a:gridCol>
                <a:gridCol w="208315">
                  <a:extLst>
                    <a:ext uri="{9D8B030D-6E8A-4147-A177-3AD203B41FA5}">
                      <a16:colId xmlns:a16="http://schemas.microsoft.com/office/drawing/2014/main" val="20006"/>
                    </a:ext>
                  </a:extLst>
                </a:gridCol>
                <a:gridCol w="208315">
                  <a:extLst>
                    <a:ext uri="{9D8B030D-6E8A-4147-A177-3AD203B41FA5}">
                      <a16:colId xmlns:a16="http://schemas.microsoft.com/office/drawing/2014/main" val="20007"/>
                    </a:ext>
                  </a:extLst>
                </a:gridCol>
                <a:gridCol w="208315">
                  <a:extLst>
                    <a:ext uri="{9D8B030D-6E8A-4147-A177-3AD203B41FA5}">
                      <a16:colId xmlns:a16="http://schemas.microsoft.com/office/drawing/2014/main" val="20008"/>
                    </a:ext>
                  </a:extLst>
                </a:gridCol>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extLst>
                  <a:ext uri="{0D108BD9-81ED-4DB2-BD59-A6C34878D82A}">
                    <a16:rowId xmlns:a16="http://schemas.microsoft.com/office/drawing/2014/main" val="10003"/>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864356" name="Group 100"/>
          <p:cNvGraphicFramePr>
            <a:graphicFrameLocks noGrp="1"/>
          </p:cNvGraphicFramePr>
          <p:nvPr>
            <p:extLst>
              <p:ext uri="{D42A27DB-BD31-4B8C-83A1-F6EECF244321}">
                <p14:modId xmlns:p14="http://schemas.microsoft.com/office/powerpoint/2010/main" val="2198972505"/>
              </p:ext>
            </p:extLst>
          </p:nvPr>
        </p:nvGraphicFramePr>
        <p:xfrm>
          <a:off x="2209800" y="2514600"/>
          <a:ext cx="1874835" cy="1676400"/>
        </p:xfrm>
        <a:graphic>
          <a:graphicData uri="http://schemas.openxmlformats.org/drawingml/2006/table">
            <a:tbl>
              <a:tblPr/>
              <a:tblGrid>
                <a:gridCol w="208315">
                  <a:extLst>
                    <a:ext uri="{9D8B030D-6E8A-4147-A177-3AD203B41FA5}">
                      <a16:colId xmlns:a16="http://schemas.microsoft.com/office/drawing/2014/main" val="20000"/>
                    </a:ext>
                  </a:extLst>
                </a:gridCol>
                <a:gridCol w="208315">
                  <a:extLst>
                    <a:ext uri="{9D8B030D-6E8A-4147-A177-3AD203B41FA5}">
                      <a16:colId xmlns:a16="http://schemas.microsoft.com/office/drawing/2014/main" val="20001"/>
                    </a:ext>
                  </a:extLst>
                </a:gridCol>
                <a:gridCol w="208315">
                  <a:extLst>
                    <a:ext uri="{9D8B030D-6E8A-4147-A177-3AD203B41FA5}">
                      <a16:colId xmlns:a16="http://schemas.microsoft.com/office/drawing/2014/main" val="20002"/>
                    </a:ext>
                  </a:extLst>
                </a:gridCol>
                <a:gridCol w="208315">
                  <a:extLst>
                    <a:ext uri="{9D8B030D-6E8A-4147-A177-3AD203B41FA5}">
                      <a16:colId xmlns:a16="http://schemas.microsoft.com/office/drawing/2014/main" val="20003"/>
                    </a:ext>
                  </a:extLst>
                </a:gridCol>
                <a:gridCol w="208315">
                  <a:extLst>
                    <a:ext uri="{9D8B030D-6E8A-4147-A177-3AD203B41FA5}">
                      <a16:colId xmlns:a16="http://schemas.microsoft.com/office/drawing/2014/main" val="20004"/>
                    </a:ext>
                  </a:extLst>
                </a:gridCol>
                <a:gridCol w="208315">
                  <a:extLst>
                    <a:ext uri="{9D8B030D-6E8A-4147-A177-3AD203B41FA5}">
                      <a16:colId xmlns:a16="http://schemas.microsoft.com/office/drawing/2014/main" val="20005"/>
                    </a:ext>
                  </a:extLst>
                </a:gridCol>
                <a:gridCol w="208315">
                  <a:extLst>
                    <a:ext uri="{9D8B030D-6E8A-4147-A177-3AD203B41FA5}">
                      <a16:colId xmlns:a16="http://schemas.microsoft.com/office/drawing/2014/main" val="20006"/>
                    </a:ext>
                  </a:extLst>
                </a:gridCol>
                <a:gridCol w="208315">
                  <a:extLst>
                    <a:ext uri="{9D8B030D-6E8A-4147-A177-3AD203B41FA5}">
                      <a16:colId xmlns:a16="http://schemas.microsoft.com/office/drawing/2014/main" val="20007"/>
                    </a:ext>
                  </a:extLst>
                </a:gridCol>
                <a:gridCol w="208315">
                  <a:extLst>
                    <a:ext uri="{9D8B030D-6E8A-4147-A177-3AD203B41FA5}">
                      <a16:colId xmlns:a16="http://schemas.microsoft.com/office/drawing/2014/main" val="20008"/>
                    </a:ext>
                  </a:extLst>
                </a:gridCol>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dirty="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8323" name="Rectangle 195"/>
          <p:cNvSpPr>
            <a:spLocks noChangeArrowheads="1"/>
          </p:cNvSpPr>
          <p:nvPr/>
        </p:nvSpPr>
        <p:spPr bwMode="auto">
          <a:xfrm>
            <a:off x="2895600" y="1371600"/>
            <a:ext cx="609600" cy="381000"/>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864452" name="Rectangle 196"/>
          <p:cNvSpPr>
            <a:spLocks noChangeArrowheads="1"/>
          </p:cNvSpPr>
          <p:nvPr/>
        </p:nvSpPr>
        <p:spPr bwMode="auto">
          <a:xfrm>
            <a:off x="2590800" y="1524000"/>
            <a:ext cx="609600" cy="38100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48325" name="Line 197"/>
          <p:cNvSpPr>
            <a:spLocks noChangeShapeType="1"/>
          </p:cNvSpPr>
          <p:nvPr/>
        </p:nvSpPr>
        <p:spPr bwMode="auto">
          <a:xfrm>
            <a:off x="3048000" y="19050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4454" name="Group 198"/>
          <p:cNvGraphicFramePr>
            <a:graphicFrameLocks noGrp="1"/>
          </p:cNvGraphicFramePr>
          <p:nvPr/>
        </p:nvGraphicFramePr>
        <p:xfrm>
          <a:off x="5943600" y="2438400"/>
          <a:ext cx="1457330" cy="1752600"/>
        </p:xfrm>
        <a:graphic>
          <a:graphicData uri="http://schemas.openxmlformats.org/drawingml/2006/table">
            <a:tbl>
              <a:tblPr/>
              <a:tblGrid>
                <a:gridCol w="208190">
                  <a:extLst>
                    <a:ext uri="{9D8B030D-6E8A-4147-A177-3AD203B41FA5}">
                      <a16:colId xmlns:a16="http://schemas.microsoft.com/office/drawing/2014/main" val="20000"/>
                    </a:ext>
                  </a:extLst>
                </a:gridCol>
                <a:gridCol w="208190">
                  <a:extLst>
                    <a:ext uri="{9D8B030D-6E8A-4147-A177-3AD203B41FA5}">
                      <a16:colId xmlns:a16="http://schemas.microsoft.com/office/drawing/2014/main" val="20001"/>
                    </a:ext>
                  </a:extLst>
                </a:gridCol>
                <a:gridCol w="208190">
                  <a:extLst>
                    <a:ext uri="{9D8B030D-6E8A-4147-A177-3AD203B41FA5}">
                      <a16:colId xmlns:a16="http://schemas.microsoft.com/office/drawing/2014/main" val="20002"/>
                    </a:ext>
                  </a:extLst>
                </a:gridCol>
                <a:gridCol w="208190">
                  <a:extLst>
                    <a:ext uri="{9D8B030D-6E8A-4147-A177-3AD203B41FA5}">
                      <a16:colId xmlns:a16="http://schemas.microsoft.com/office/drawing/2014/main" val="20003"/>
                    </a:ext>
                  </a:extLst>
                </a:gridCol>
                <a:gridCol w="208190">
                  <a:extLst>
                    <a:ext uri="{9D8B030D-6E8A-4147-A177-3AD203B41FA5}">
                      <a16:colId xmlns:a16="http://schemas.microsoft.com/office/drawing/2014/main" val="20004"/>
                    </a:ext>
                  </a:extLst>
                </a:gridCol>
                <a:gridCol w="208190">
                  <a:extLst>
                    <a:ext uri="{9D8B030D-6E8A-4147-A177-3AD203B41FA5}">
                      <a16:colId xmlns:a16="http://schemas.microsoft.com/office/drawing/2014/main" val="20005"/>
                    </a:ext>
                  </a:extLst>
                </a:gridCol>
                <a:gridCol w="208190">
                  <a:extLst>
                    <a:ext uri="{9D8B030D-6E8A-4147-A177-3AD203B41FA5}">
                      <a16:colId xmlns:a16="http://schemas.microsoft.com/office/drawing/2014/main" val="20006"/>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64472" name="Group 216"/>
          <p:cNvGraphicFramePr>
            <a:graphicFrameLocks noGrp="1"/>
          </p:cNvGraphicFramePr>
          <p:nvPr/>
        </p:nvGraphicFramePr>
        <p:xfrm>
          <a:off x="5943600" y="2438400"/>
          <a:ext cx="1457330" cy="1752600"/>
        </p:xfrm>
        <a:graphic>
          <a:graphicData uri="http://schemas.openxmlformats.org/drawingml/2006/table">
            <a:tbl>
              <a:tblPr/>
              <a:tblGrid>
                <a:gridCol w="208190">
                  <a:extLst>
                    <a:ext uri="{9D8B030D-6E8A-4147-A177-3AD203B41FA5}">
                      <a16:colId xmlns:a16="http://schemas.microsoft.com/office/drawing/2014/main" val="20000"/>
                    </a:ext>
                  </a:extLst>
                </a:gridCol>
                <a:gridCol w="208190">
                  <a:extLst>
                    <a:ext uri="{9D8B030D-6E8A-4147-A177-3AD203B41FA5}">
                      <a16:colId xmlns:a16="http://schemas.microsoft.com/office/drawing/2014/main" val="20001"/>
                    </a:ext>
                  </a:extLst>
                </a:gridCol>
                <a:gridCol w="208190">
                  <a:extLst>
                    <a:ext uri="{9D8B030D-6E8A-4147-A177-3AD203B41FA5}">
                      <a16:colId xmlns:a16="http://schemas.microsoft.com/office/drawing/2014/main" val="20002"/>
                    </a:ext>
                  </a:extLst>
                </a:gridCol>
                <a:gridCol w="208190">
                  <a:extLst>
                    <a:ext uri="{9D8B030D-6E8A-4147-A177-3AD203B41FA5}">
                      <a16:colId xmlns:a16="http://schemas.microsoft.com/office/drawing/2014/main" val="20003"/>
                    </a:ext>
                  </a:extLst>
                </a:gridCol>
                <a:gridCol w="208190">
                  <a:extLst>
                    <a:ext uri="{9D8B030D-6E8A-4147-A177-3AD203B41FA5}">
                      <a16:colId xmlns:a16="http://schemas.microsoft.com/office/drawing/2014/main" val="20004"/>
                    </a:ext>
                  </a:extLst>
                </a:gridCol>
                <a:gridCol w="208190">
                  <a:extLst>
                    <a:ext uri="{9D8B030D-6E8A-4147-A177-3AD203B41FA5}">
                      <a16:colId xmlns:a16="http://schemas.microsoft.com/office/drawing/2014/main" val="20005"/>
                    </a:ext>
                  </a:extLst>
                </a:gridCol>
                <a:gridCol w="208190">
                  <a:extLst>
                    <a:ext uri="{9D8B030D-6E8A-4147-A177-3AD203B41FA5}">
                      <a16:colId xmlns:a16="http://schemas.microsoft.com/office/drawing/2014/main" val="20006"/>
                    </a:ext>
                  </a:extLst>
                </a:gridCol>
              </a:tblGrid>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extLst>
                  <a:ext uri="{0D108BD9-81ED-4DB2-BD59-A6C34878D82A}">
                    <a16:rowId xmlns:a16="http://schemas.microsoft.com/office/drawing/2014/main" val="10001"/>
                  </a:ext>
                </a:extLst>
              </a:tr>
            </a:tbl>
          </a:graphicData>
        </a:graphic>
      </p:graphicFrame>
      <p:sp>
        <p:nvSpPr>
          <p:cNvPr id="48375" name="Line 247"/>
          <p:cNvSpPr>
            <a:spLocks noChangeShapeType="1"/>
          </p:cNvSpPr>
          <p:nvPr/>
        </p:nvSpPr>
        <p:spPr bwMode="auto">
          <a:xfrm>
            <a:off x="4191000" y="3352800"/>
            <a:ext cx="990600" cy="0"/>
          </a:xfrm>
          <a:prstGeom prst="line">
            <a:avLst/>
          </a:prstGeom>
          <a:noFill/>
          <a:ln w="762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376" name="Text Box 248"/>
          <p:cNvSpPr txBox="1">
            <a:spLocks noChangeArrowheads="1"/>
          </p:cNvSpPr>
          <p:nvPr/>
        </p:nvSpPr>
        <p:spPr bwMode="auto">
          <a:xfrm>
            <a:off x="1066800" y="3124200"/>
            <a:ext cx="9144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Trace Cache</a:t>
            </a:r>
          </a:p>
        </p:txBody>
      </p:sp>
      <p:sp>
        <p:nvSpPr>
          <p:cNvPr id="48377" name="Text Box 249"/>
          <p:cNvSpPr txBox="1">
            <a:spLocks noChangeArrowheads="1"/>
          </p:cNvSpPr>
          <p:nvPr/>
        </p:nvSpPr>
        <p:spPr bwMode="auto">
          <a:xfrm>
            <a:off x="7391400" y="2971800"/>
            <a:ext cx="15240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Micro-Op Queue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42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445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644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64259">
                                            <p:txEl>
                                              <p:pRg st="0" end="0"/>
                                            </p:txEl>
                                          </p:spTgt>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864259">
                                            <p:txEl>
                                              <p:pRg st="1" end="1"/>
                                            </p:txEl>
                                          </p:spTgt>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864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9" grpId="0" build="p" autoUpdateAnimBg="0" advAuto="0"/>
      <p:bldP spid="86445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849313" y="76200"/>
            <a:ext cx="7913687" cy="1298575"/>
          </a:xfrm>
        </p:spPr>
        <p:txBody>
          <a:bodyPr/>
          <a:lstStyle/>
          <a:p>
            <a:pPr eaLnBrk="1" hangingPunct="1"/>
            <a:r>
              <a:rPr lang="en-US" altLang="zh-CN"/>
              <a:t>Trace Cache Miss</a:t>
            </a:r>
            <a:br>
              <a:rPr lang="en-US" altLang="zh-CN"/>
            </a:br>
            <a:r>
              <a:rPr lang="en-US" altLang="zh-CN" sz="3500" b="1">
                <a:solidFill>
                  <a:srgbClr val="FF0000"/>
                </a:solidFill>
              </a:rPr>
              <a:t>Front End</a:t>
            </a:r>
          </a:p>
        </p:txBody>
      </p:sp>
      <p:sp>
        <p:nvSpPr>
          <p:cNvPr id="50179" name="Text Box 3"/>
          <p:cNvSpPr txBox="1">
            <a:spLocks noChangeArrowheads="1"/>
          </p:cNvSpPr>
          <p:nvPr/>
        </p:nvSpPr>
        <p:spPr bwMode="auto">
          <a:xfrm>
            <a:off x="6600825" y="1714500"/>
            <a:ext cx="831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0180" name="Text Box 4"/>
          <p:cNvSpPr txBox="1">
            <a:spLocks noChangeArrowheads="1"/>
          </p:cNvSpPr>
          <p:nvPr/>
        </p:nvSpPr>
        <p:spPr bwMode="auto">
          <a:xfrm>
            <a:off x="3827463" y="5767388"/>
            <a:ext cx="1316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0181" name="Rectangle 5"/>
          <p:cNvSpPr>
            <a:spLocks noChangeArrowheads="1"/>
          </p:cNvSpPr>
          <p:nvPr/>
        </p:nvSpPr>
        <p:spPr bwMode="auto">
          <a:xfrm>
            <a:off x="1052513" y="2163763"/>
            <a:ext cx="833437" cy="642937"/>
          </a:xfrm>
          <a:prstGeom prst="rect">
            <a:avLst/>
          </a:prstGeom>
          <a:solidFill>
            <a:srgbClr val="333399"/>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0182" name="Rectangle 6"/>
          <p:cNvSpPr>
            <a:spLocks noChangeArrowheads="1"/>
          </p:cNvSpPr>
          <p:nvPr/>
        </p:nvSpPr>
        <p:spPr bwMode="auto">
          <a:xfrm>
            <a:off x="984250" y="2292350"/>
            <a:ext cx="762000" cy="708025"/>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ITLB</a:t>
            </a:r>
          </a:p>
        </p:txBody>
      </p:sp>
      <p:sp>
        <p:nvSpPr>
          <p:cNvPr id="50183" name="Rectangle 7"/>
          <p:cNvSpPr>
            <a:spLocks noChangeArrowheads="1"/>
          </p:cNvSpPr>
          <p:nvPr/>
        </p:nvSpPr>
        <p:spPr bwMode="auto">
          <a:xfrm>
            <a:off x="984250" y="3257550"/>
            <a:ext cx="969963" cy="257175"/>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L2 Access</a:t>
            </a:r>
          </a:p>
        </p:txBody>
      </p:sp>
      <p:sp>
        <p:nvSpPr>
          <p:cNvPr id="50184" name="Rectangle 8"/>
          <p:cNvSpPr>
            <a:spLocks noChangeArrowheads="1"/>
          </p:cNvSpPr>
          <p:nvPr/>
        </p:nvSpPr>
        <p:spPr bwMode="auto">
          <a:xfrm>
            <a:off x="4727575" y="2357438"/>
            <a:ext cx="1041400" cy="706437"/>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Decode</a:t>
            </a:r>
          </a:p>
        </p:txBody>
      </p:sp>
      <p:sp>
        <p:nvSpPr>
          <p:cNvPr id="50185" name="Rectangle 9"/>
          <p:cNvSpPr>
            <a:spLocks noChangeArrowheads="1"/>
          </p:cNvSpPr>
          <p:nvPr/>
        </p:nvSpPr>
        <p:spPr bwMode="auto">
          <a:xfrm>
            <a:off x="7319963"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6" name="Rectangle 10"/>
          <p:cNvSpPr>
            <a:spLocks noChangeArrowheads="1"/>
          </p:cNvSpPr>
          <p:nvPr/>
        </p:nvSpPr>
        <p:spPr bwMode="auto">
          <a:xfrm>
            <a:off x="7153275"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7" name="Rectangle 11"/>
          <p:cNvSpPr>
            <a:spLocks noChangeArrowheads="1"/>
          </p:cNvSpPr>
          <p:nvPr/>
        </p:nvSpPr>
        <p:spPr bwMode="auto">
          <a:xfrm>
            <a:off x="6988175"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8" name="Rectangle 12"/>
          <p:cNvSpPr>
            <a:spLocks noChangeArrowheads="1"/>
          </p:cNvSpPr>
          <p:nvPr/>
        </p:nvSpPr>
        <p:spPr bwMode="auto">
          <a:xfrm>
            <a:off x="6821488"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9" name="Rectangle 13"/>
          <p:cNvSpPr>
            <a:spLocks noChangeArrowheads="1"/>
          </p:cNvSpPr>
          <p:nvPr/>
        </p:nvSpPr>
        <p:spPr bwMode="auto">
          <a:xfrm>
            <a:off x="6654800"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0" name="Rectangle 14"/>
          <p:cNvSpPr>
            <a:spLocks noChangeArrowheads="1"/>
          </p:cNvSpPr>
          <p:nvPr/>
        </p:nvSpPr>
        <p:spPr bwMode="auto">
          <a:xfrm>
            <a:off x="6489700"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1" name="Rectangle 15"/>
          <p:cNvSpPr>
            <a:spLocks noChangeArrowheads="1"/>
          </p:cNvSpPr>
          <p:nvPr/>
        </p:nvSpPr>
        <p:spPr bwMode="auto">
          <a:xfrm>
            <a:off x="6323013" y="2774950"/>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2" name="Rectangle 16"/>
          <p:cNvSpPr>
            <a:spLocks noChangeArrowheads="1"/>
          </p:cNvSpPr>
          <p:nvPr/>
        </p:nvSpPr>
        <p:spPr bwMode="auto">
          <a:xfrm>
            <a:off x="7319963"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3" name="Rectangle 17"/>
          <p:cNvSpPr>
            <a:spLocks noChangeArrowheads="1"/>
          </p:cNvSpPr>
          <p:nvPr/>
        </p:nvSpPr>
        <p:spPr bwMode="auto">
          <a:xfrm>
            <a:off x="7153275"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4" name="Rectangle 18"/>
          <p:cNvSpPr>
            <a:spLocks noChangeArrowheads="1"/>
          </p:cNvSpPr>
          <p:nvPr/>
        </p:nvSpPr>
        <p:spPr bwMode="auto">
          <a:xfrm>
            <a:off x="6988175"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5" name="Rectangle 19"/>
          <p:cNvSpPr>
            <a:spLocks noChangeArrowheads="1"/>
          </p:cNvSpPr>
          <p:nvPr/>
        </p:nvSpPr>
        <p:spPr bwMode="auto">
          <a:xfrm>
            <a:off x="6821488"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6" name="Rectangle 20"/>
          <p:cNvSpPr>
            <a:spLocks noChangeArrowheads="1"/>
          </p:cNvSpPr>
          <p:nvPr/>
        </p:nvSpPr>
        <p:spPr bwMode="auto">
          <a:xfrm>
            <a:off x="6654800"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7" name="Rectangle 21"/>
          <p:cNvSpPr>
            <a:spLocks noChangeArrowheads="1"/>
          </p:cNvSpPr>
          <p:nvPr/>
        </p:nvSpPr>
        <p:spPr bwMode="auto">
          <a:xfrm>
            <a:off x="6489700"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8" name="Rectangle 22"/>
          <p:cNvSpPr>
            <a:spLocks noChangeArrowheads="1"/>
          </p:cNvSpPr>
          <p:nvPr/>
        </p:nvSpPr>
        <p:spPr bwMode="auto">
          <a:xfrm>
            <a:off x="6323013" y="2035175"/>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9" name="Line 23"/>
          <p:cNvSpPr>
            <a:spLocks noChangeShapeType="1"/>
          </p:cNvSpPr>
          <p:nvPr/>
        </p:nvSpPr>
        <p:spPr bwMode="auto">
          <a:xfrm>
            <a:off x="6323013" y="2774950"/>
            <a:ext cx="11636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24"/>
          <p:cNvSpPr>
            <a:spLocks noChangeShapeType="1"/>
          </p:cNvSpPr>
          <p:nvPr/>
        </p:nvSpPr>
        <p:spPr bwMode="auto">
          <a:xfrm>
            <a:off x="6323013" y="2035175"/>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25"/>
          <p:cNvSpPr>
            <a:spLocks noChangeShapeType="1"/>
          </p:cNvSpPr>
          <p:nvPr/>
        </p:nvSpPr>
        <p:spPr bwMode="auto">
          <a:xfrm>
            <a:off x="64897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6"/>
          <p:cNvSpPr>
            <a:spLocks noChangeShapeType="1"/>
          </p:cNvSpPr>
          <p:nvPr/>
        </p:nvSpPr>
        <p:spPr bwMode="auto">
          <a:xfrm>
            <a:off x="66548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27"/>
          <p:cNvSpPr>
            <a:spLocks noChangeShapeType="1"/>
          </p:cNvSpPr>
          <p:nvPr/>
        </p:nvSpPr>
        <p:spPr bwMode="auto">
          <a:xfrm>
            <a:off x="6821488"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28"/>
          <p:cNvSpPr>
            <a:spLocks noChangeShapeType="1"/>
          </p:cNvSpPr>
          <p:nvPr/>
        </p:nvSpPr>
        <p:spPr bwMode="auto">
          <a:xfrm>
            <a:off x="69881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29"/>
          <p:cNvSpPr>
            <a:spLocks noChangeShapeType="1"/>
          </p:cNvSpPr>
          <p:nvPr/>
        </p:nvSpPr>
        <p:spPr bwMode="auto">
          <a:xfrm>
            <a:off x="71532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Line 30"/>
          <p:cNvSpPr>
            <a:spLocks noChangeShapeType="1"/>
          </p:cNvSpPr>
          <p:nvPr/>
        </p:nvSpPr>
        <p:spPr bwMode="auto">
          <a:xfrm>
            <a:off x="7319963"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Line 31"/>
          <p:cNvSpPr>
            <a:spLocks noChangeShapeType="1"/>
          </p:cNvSpPr>
          <p:nvPr/>
        </p:nvSpPr>
        <p:spPr bwMode="auto">
          <a:xfrm>
            <a:off x="6489700" y="203517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8" name="Line 32"/>
          <p:cNvSpPr>
            <a:spLocks noChangeShapeType="1"/>
          </p:cNvSpPr>
          <p:nvPr/>
        </p:nvSpPr>
        <p:spPr bwMode="auto">
          <a:xfrm>
            <a:off x="6323013" y="2035175"/>
            <a:ext cx="1666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33"/>
          <p:cNvSpPr>
            <a:spLocks noChangeShapeType="1"/>
          </p:cNvSpPr>
          <p:nvPr/>
        </p:nvSpPr>
        <p:spPr bwMode="auto">
          <a:xfrm>
            <a:off x="6654800" y="2035175"/>
            <a:ext cx="83185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34"/>
          <p:cNvSpPr>
            <a:spLocks noChangeShapeType="1"/>
          </p:cNvSpPr>
          <p:nvPr/>
        </p:nvSpPr>
        <p:spPr bwMode="auto">
          <a:xfrm>
            <a:off x="6988175" y="35147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35"/>
          <p:cNvSpPr>
            <a:spLocks noChangeShapeType="1"/>
          </p:cNvSpPr>
          <p:nvPr/>
        </p:nvSpPr>
        <p:spPr bwMode="auto">
          <a:xfrm>
            <a:off x="6323013" y="3514725"/>
            <a:ext cx="66516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6"/>
          <p:cNvSpPr>
            <a:spLocks noChangeShapeType="1"/>
          </p:cNvSpPr>
          <p:nvPr/>
        </p:nvSpPr>
        <p:spPr bwMode="auto">
          <a:xfrm>
            <a:off x="7153275" y="3514725"/>
            <a:ext cx="3333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Line 37"/>
          <p:cNvSpPr>
            <a:spLocks noChangeShapeType="1"/>
          </p:cNvSpPr>
          <p:nvPr/>
        </p:nvSpPr>
        <p:spPr bwMode="auto">
          <a:xfrm>
            <a:off x="7486650" y="2774950"/>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4" name="Line 38"/>
          <p:cNvSpPr>
            <a:spLocks noChangeShapeType="1"/>
          </p:cNvSpPr>
          <p:nvPr/>
        </p:nvSpPr>
        <p:spPr bwMode="auto">
          <a:xfrm>
            <a:off x="7486650" y="2035175"/>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Text Box 39"/>
          <p:cNvSpPr txBox="1">
            <a:spLocks noChangeArrowheads="1"/>
          </p:cNvSpPr>
          <p:nvPr/>
        </p:nvSpPr>
        <p:spPr bwMode="auto">
          <a:xfrm>
            <a:off x="914400" y="177958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L2 Access</a:t>
            </a:r>
          </a:p>
        </p:txBody>
      </p:sp>
      <p:sp>
        <p:nvSpPr>
          <p:cNvPr id="50216" name="Text Box 40"/>
          <p:cNvSpPr txBox="1">
            <a:spLocks noChangeArrowheads="1"/>
          </p:cNvSpPr>
          <p:nvPr/>
        </p:nvSpPr>
        <p:spPr bwMode="auto">
          <a:xfrm>
            <a:off x="2173610" y="1663284"/>
            <a:ext cx="2623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dirty="0">
                <a:latin typeface="Arial" panose="020B0604020202020204" pitchFamily="34" charset="0"/>
              </a:rPr>
              <a:t>Streaming  Buffer</a:t>
            </a:r>
          </a:p>
        </p:txBody>
      </p:sp>
      <p:sp>
        <p:nvSpPr>
          <p:cNvPr id="50217" name="Text Box 41"/>
          <p:cNvSpPr txBox="1">
            <a:spLocks noChangeArrowheads="1"/>
          </p:cNvSpPr>
          <p:nvPr/>
        </p:nvSpPr>
        <p:spPr bwMode="auto">
          <a:xfrm>
            <a:off x="4797425" y="1843088"/>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Decode</a:t>
            </a:r>
          </a:p>
        </p:txBody>
      </p:sp>
      <p:sp>
        <p:nvSpPr>
          <p:cNvPr id="50218" name="Rectangle 42"/>
          <p:cNvSpPr>
            <a:spLocks noChangeArrowheads="1"/>
          </p:cNvSpPr>
          <p:nvPr/>
        </p:nvSpPr>
        <p:spPr bwMode="auto">
          <a:xfrm>
            <a:off x="4822825"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19" name="Rectangle 43"/>
          <p:cNvSpPr>
            <a:spLocks noChangeArrowheads="1"/>
          </p:cNvSpPr>
          <p:nvPr/>
        </p:nvSpPr>
        <p:spPr bwMode="auto">
          <a:xfrm>
            <a:off x="4657725"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0" name="Rectangle 44"/>
          <p:cNvSpPr>
            <a:spLocks noChangeArrowheads="1"/>
          </p:cNvSpPr>
          <p:nvPr/>
        </p:nvSpPr>
        <p:spPr bwMode="auto">
          <a:xfrm>
            <a:off x="4491038"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1" name="Rectangle 45"/>
          <p:cNvSpPr>
            <a:spLocks noChangeArrowheads="1"/>
          </p:cNvSpPr>
          <p:nvPr/>
        </p:nvSpPr>
        <p:spPr bwMode="auto">
          <a:xfrm>
            <a:off x="4325938"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2" name="Rectangle 46"/>
          <p:cNvSpPr>
            <a:spLocks noChangeArrowheads="1"/>
          </p:cNvSpPr>
          <p:nvPr/>
        </p:nvSpPr>
        <p:spPr bwMode="auto">
          <a:xfrm>
            <a:off x="4159250"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3" name="Rectangle 47"/>
          <p:cNvSpPr>
            <a:spLocks noChangeArrowheads="1"/>
          </p:cNvSpPr>
          <p:nvPr/>
        </p:nvSpPr>
        <p:spPr bwMode="auto">
          <a:xfrm>
            <a:off x="3992563"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4" name="Rectangle 48"/>
          <p:cNvSpPr>
            <a:spLocks noChangeArrowheads="1"/>
          </p:cNvSpPr>
          <p:nvPr/>
        </p:nvSpPr>
        <p:spPr bwMode="auto">
          <a:xfrm>
            <a:off x="3827463" y="4897438"/>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5" name="Rectangle 49"/>
          <p:cNvSpPr>
            <a:spLocks noChangeArrowheads="1"/>
          </p:cNvSpPr>
          <p:nvPr/>
        </p:nvSpPr>
        <p:spPr bwMode="auto">
          <a:xfrm>
            <a:off x="4822825"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6" name="Rectangle 50"/>
          <p:cNvSpPr>
            <a:spLocks noChangeArrowheads="1"/>
          </p:cNvSpPr>
          <p:nvPr/>
        </p:nvSpPr>
        <p:spPr bwMode="auto">
          <a:xfrm>
            <a:off x="4657725"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7" name="Rectangle 51"/>
          <p:cNvSpPr>
            <a:spLocks noChangeArrowheads="1"/>
          </p:cNvSpPr>
          <p:nvPr/>
        </p:nvSpPr>
        <p:spPr bwMode="auto">
          <a:xfrm>
            <a:off x="4491038"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8" name="Rectangle 52"/>
          <p:cNvSpPr>
            <a:spLocks noChangeArrowheads="1"/>
          </p:cNvSpPr>
          <p:nvPr/>
        </p:nvSpPr>
        <p:spPr bwMode="auto">
          <a:xfrm>
            <a:off x="4325938"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9" name="Rectangle 53"/>
          <p:cNvSpPr>
            <a:spLocks noChangeArrowheads="1"/>
          </p:cNvSpPr>
          <p:nvPr/>
        </p:nvSpPr>
        <p:spPr bwMode="auto">
          <a:xfrm>
            <a:off x="4159250"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0" name="Rectangle 54"/>
          <p:cNvSpPr>
            <a:spLocks noChangeArrowheads="1"/>
          </p:cNvSpPr>
          <p:nvPr/>
        </p:nvSpPr>
        <p:spPr bwMode="auto">
          <a:xfrm>
            <a:off x="3992563"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1" name="Rectangle 55"/>
          <p:cNvSpPr>
            <a:spLocks noChangeArrowheads="1"/>
          </p:cNvSpPr>
          <p:nvPr/>
        </p:nvSpPr>
        <p:spPr bwMode="auto">
          <a:xfrm>
            <a:off x="3827463" y="4157663"/>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2" name="Line 56"/>
          <p:cNvSpPr>
            <a:spLocks noChangeShapeType="1"/>
          </p:cNvSpPr>
          <p:nvPr/>
        </p:nvSpPr>
        <p:spPr bwMode="auto">
          <a:xfrm>
            <a:off x="3827463" y="4897438"/>
            <a:ext cx="1162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3" name="Line 57"/>
          <p:cNvSpPr>
            <a:spLocks noChangeShapeType="1"/>
          </p:cNvSpPr>
          <p:nvPr/>
        </p:nvSpPr>
        <p:spPr bwMode="auto">
          <a:xfrm>
            <a:off x="3827463" y="4157663"/>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4" name="Line 58"/>
          <p:cNvSpPr>
            <a:spLocks noChangeShapeType="1"/>
          </p:cNvSpPr>
          <p:nvPr/>
        </p:nvSpPr>
        <p:spPr bwMode="auto">
          <a:xfrm>
            <a:off x="3992563"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5" name="Line 59"/>
          <p:cNvSpPr>
            <a:spLocks noChangeShapeType="1"/>
          </p:cNvSpPr>
          <p:nvPr/>
        </p:nvSpPr>
        <p:spPr bwMode="auto">
          <a:xfrm>
            <a:off x="4159250"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6" name="Line 60"/>
          <p:cNvSpPr>
            <a:spLocks noChangeShapeType="1"/>
          </p:cNvSpPr>
          <p:nvPr/>
        </p:nvSpPr>
        <p:spPr bwMode="auto">
          <a:xfrm>
            <a:off x="43259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7" name="Line 61"/>
          <p:cNvSpPr>
            <a:spLocks noChangeShapeType="1"/>
          </p:cNvSpPr>
          <p:nvPr/>
        </p:nvSpPr>
        <p:spPr bwMode="auto">
          <a:xfrm>
            <a:off x="44910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8" name="Line 62"/>
          <p:cNvSpPr>
            <a:spLocks noChangeShapeType="1"/>
          </p:cNvSpPr>
          <p:nvPr/>
        </p:nvSpPr>
        <p:spPr bwMode="auto">
          <a:xfrm>
            <a:off x="46577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9" name="Line 63"/>
          <p:cNvSpPr>
            <a:spLocks noChangeShapeType="1"/>
          </p:cNvSpPr>
          <p:nvPr/>
        </p:nvSpPr>
        <p:spPr bwMode="auto">
          <a:xfrm>
            <a:off x="48228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0" name="Line 64"/>
          <p:cNvSpPr>
            <a:spLocks noChangeShapeType="1"/>
          </p:cNvSpPr>
          <p:nvPr/>
        </p:nvSpPr>
        <p:spPr bwMode="auto">
          <a:xfrm>
            <a:off x="3992563" y="415766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1" name="Line 65"/>
          <p:cNvSpPr>
            <a:spLocks noChangeShapeType="1"/>
          </p:cNvSpPr>
          <p:nvPr/>
        </p:nvSpPr>
        <p:spPr bwMode="auto">
          <a:xfrm>
            <a:off x="3827463" y="4157663"/>
            <a:ext cx="1651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2" name="Line 66"/>
          <p:cNvSpPr>
            <a:spLocks noChangeShapeType="1"/>
          </p:cNvSpPr>
          <p:nvPr/>
        </p:nvSpPr>
        <p:spPr bwMode="auto">
          <a:xfrm>
            <a:off x="4159250" y="4157663"/>
            <a:ext cx="830263"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3" name="Line 67"/>
          <p:cNvSpPr>
            <a:spLocks noChangeShapeType="1"/>
          </p:cNvSpPr>
          <p:nvPr/>
        </p:nvSpPr>
        <p:spPr bwMode="auto">
          <a:xfrm>
            <a:off x="4491038" y="563721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4" name="Line 68"/>
          <p:cNvSpPr>
            <a:spLocks noChangeShapeType="1"/>
          </p:cNvSpPr>
          <p:nvPr/>
        </p:nvSpPr>
        <p:spPr bwMode="auto">
          <a:xfrm>
            <a:off x="3827463" y="563721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5" name="Line 69"/>
          <p:cNvSpPr>
            <a:spLocks noChangeShapeType="1"/>
          </p:cNvSpPr>
          <p:nvPr/>
        </p:nvSpPr>
        <p:spPr bwMode="auto">
          <a:xfrm>
            <a:off x="4657725" y="5637213"/>
            <a:ext cx="3317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6" name="Line 70"/>
          <p:cNvSpPr>
            <a:spLocks noChangeShapeType="1"/>
          </p:cNvSpPr>
          <p:nvPr/>
        </p:nvSpPr>
        <p:spPr bwMode="auto">
          <a:xfrm>
            <a:off x="4989513" y="4897438"/>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7" name="Line 71"/>
          <p:cNvSpPr>
            <a:spLocks noChangeShapeType="1"/>
          </p:cNvSpPr>
          <p:nvPr/>
        </p:nvSpPr>
        <p:spPr bwMode="auto">
          <a:xfrm>
            <a:off x="4989513" y="4157663"/>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8" name="Rectangle 72"/>
          <p:cNvSpPr>
            <a:spLocks noChangeArrowheads="1"/>
          </p:cNvSpPr>
          <p:nvPr/>
        </p:nvSpPr>
        <p:spPr bwMode="auto">
          <a:xfrm>
            <a:off x="7305675"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49" name="Rectangle 73"/>
          <p:cNvSpPr>
            <a:spLocks noChangeArrowheads="1"/>
          </p:cNvSpPr>
          <p:nvPr/>
        </p:nvSpPr>
        <p:spPr bwMode="auto">
          <a:xfrm>
            <a:off x="713898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0" name="Rectangle 74"/>
          <p:cNvSpPr>
            <a:spLocks noChangeArrowheads="1"/>
          </p:cNvSpPr>
          <p:nvPr/>
        </p:nvSpPr>
        <p:spPr bwMode="auto">
          <a:xfrm>
            <a:off x="6973888"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1" name="Rectangle 75"/>
          <p:cNvSpPr>
            <a:spLocks noChangeArrowheads="1"/>
          </p:cNvSpPr>
          <p:nvPr/>
        </p:nvSpPr>
        <p:spPr bwMode="auto">
          <a:xfrm>
            <a:off x="6807200"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2" name="Rectangle 76"/>
          <p:cNvSpPr>
            <a:spLocks noChangeArrowheads="1"/>
          </p:cNvSpPr>
          <p:nvPr/>
        </p:nvSpPr>
        <p:spPr bwMode="auto">
          <a:xfrm>
            <a:off x="6640513"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3" name="Rectangle 77"/>
          <p:cNvSpPr>
            <a:spLocks noChangeArrowheads="1"/>
          </p:cNvSpPr>
          <p:nvPr/>
        </p:nvSpPr>
        <p:spPr bwMode="auto">
          <a:xfrm>
            <a:off x="6475413"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4" name="Rectangle 78"/>
          <p:cNvSpPr>
            <a:spLocks noChangeArrowheads="1"/>
          </p:cNvSpPr>
          <p:nvPr/>
        </p:nvSpPr>
        <p:spPr bwMode="auto">
          <a:xfrm>
            <a:off x="6308725"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5" name="Rectangle 79"/>
          <p:cNvSpPr>
            <a:spLocks noChangeArrowheads="1"/>
          </p:cNvSpPr>
          <p:nvPr/>
        </p:nvSpPr>
        <p:spPr bwMode="auto">
          <a:xfrm>
            <a:off x="614203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6" name="Rectangle 80"/>
          <p:cNvSpPr>
            <a:spLocks noChangeArrowheads="1"/>
          </p:cNvSpPr>
          <p:nvPr/>
        </p:nvSpPr>
        <p:spPr bwMode="auto">
          <a:xfrm>
            <a:off x="5976938"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7" name="Rectangle 81"/>
          <p:cNvSpPr>
            <a:spLocks noChangeArrowheads="1"/>
          </p:cNvSpPr>
          <p:nvPr/>
        </p:nvSpPr>
        <p:spPr bwMode="auto">
          <a:xfrm>
            <a:off x="7305675"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8" name="Rectangle 82"/>
          <p:cNvSpPr>
            <a:spLocks noChangeArrowheads="1"/>
          </p:cNvSpPr>
          <p:nvPr/>
        </p:nvSpPr>
        <p:spPr bwMode="auto">
          <a:xfrm>
            <a:off x="713898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9" name="Rectangle 83"/>
          <p:cNvSpPr>
            <a:spLocks noChangeArrowheads="1"/>
          </p:cNvSpPr>
          <p:nvPr/>
        </p:nvSpPr>
        <p:spPr bwMode="auto">
          <a:xfrm>
            <a:off x="697388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0" name="Rectangle 84"/>
          <p:cNvSpPr>
            <a:spLocks noChangeArrowheads="1"/>
          </p:cNvSpPr>
          <p:nvPr/>
        </p:nvSpPr>
        <p:spPr bwMode="auto">
          <a:xfrm>
            <a:off x="6807200" y="5218113"/>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1" name="Rectangle 85"/>
          <p:cNvSpPr>
            <a:spLocks noChangeArrowheads="1"/>
          </p:cNvSpPr>
          <p:nvPr/>
        </p:nvSpPr>
        <p:spPr bwMode="auto">
          <a:xfrm>
            <a:off x="6640513"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2" name="Rectangle 86"/>
          <p:cNvSpPr>
            <a:spLocks noChangeArrowheads="1"/>
          </p:cNvSpPr>
          <p:nvPr/>
        </p:nvSpPr>
        <p:spPr bwMode="auto">
          <a:xfrm>
            <a:off x="6475413"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3" name="Rectangle 87"/>
          <p:cNvSpPr>
            <a:spLocks noChangeArrowheads="1"/>
          </p:cNvSpPr>
          <p:nvPr/>
        </p:nvSpPr>
        <p:spPr bwMode="auto">
          <a:xfrm>
            <a:off x="6308725" y="5218113"/>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4" name="Rectangle 88"/>
          <p:cNvSpPr>
            <a:spLocks noChangeArrowheads="1"/>
          </p:cNvSpPr>
          <p:nvPr/>
        </p:nvSpPr>
        <p:spPr bwMode="auto">
          <a:xfrm>
            <a:off x="614203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5" name="Rectangle 89"/>
          <p:cNvSpPr>
            <a:spLocks noChangeArrowheads="1"/>
          </p:cNvSpPr>
          <p:nvPr/>
        </p:nvSpPr>
        <p:spPr bwMode="auto">
          <a:xfrm>
            <a:off x="597693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6" name="Rectangle 90"/>
          <p:cNvSpPr>
            <a:spLocks noChangeArrowheads="1"/>
          </p:cNvSpPr>
          <p:nvPr/>
        </p:nvSpPr>
        <p:spPr bwMode="auto">
          <a:xfrm>
            <a:off x="7305675" y="5041900"/>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7" name="Rectangle 91"/>
          <p:cNvSpPr>
            <a:spLocks noChangeArrowheads="1"/>
          </p:cNvSpPr>
          <p:nvPr/>
        </p:nvSpPr>
        <p:spPr bwMode="auto">
          <a:xfrm>
            <a:off x="713898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8" name="Rectangle 92"/>
          <p:cNvSpPr>
            <a:spLocks noChangeArrowheads="1"/>
          </p:cNvSpPr>
          <p:nvPr/>
        </p:nvSpPr>
        <p:spPr bwMode="auto">
          <a:xfrm>
            <a:off x="697388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9" name="Rectangle 93"/>
          <p:cNvSpPr>
            <a:spLocks noChangeArrowheads="1"/>
          </p:cNvSpPr>
          <p:nvPr/>
        </p:nvSpPr>
        <p:spPr bwMode="auto">
          <a:xfrm>
            <a:off x="6807200"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0" name="Rectangle 94"/>
          <p:cNvSpPr>
            <a:spLocks noChangeArrowheads="1"/>
          </p:cNvSpPr>
          <p:nvPr/>
        </p:nvSpPr>
        <p:spPr bwMode="auto">
          <a:xfrm>
            <a:off x="6640513"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1" name="Rectangle 95"/>
          <p:cNvSpPr>
            <a:spLocks noChangeArrowheads="1"/>
          </p:cNvSpPr>
          <p:nvPr/>
        </p:nvSpPr>
        <p:spPr bwMode="auto">
          <a:xfrm>
            <a:off x="6475413"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2" name="Rectangle 96"/>
          <p:cNvSpPr>
            <a:spLocks noChangeArrowheads="1"/>
          </p:cNvSpPr>
          <p:nvPr/>
        </p:nvSpPr>
        <p:spPr bwMode="auto">
          <a:xfrm>
            <a:off x="6308725"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3" name="Rectangle 97"/>
          <p:cNvSpPr>
            <a:spLocks noChangeArrowheads="1"/>
          </p:cNvSpPr>
          <p:nvPr/>
        </p:nvSpPr>
        <p:spPr bwMode="auto">
          <a:xfrm>
            <a:off x="614203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4" name="Rectangle 98"/>
          <p:cNvSpPr>
            <a:spLocks noChangeArrowheads="1"/>
          </p:cNvSpPr>
          <p:nvPr/>
        </p:nvSpPr>
        <p:spPr bwMode="auto">
          <a:xfrm>
            <a:off x="597693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5" name="Rectangle 99"/>
          <p:cNvSpPr>
            <a:spLocks noChangeArrowheads="1"/>
          </p:cNvSpPr>
          <p:nvPr/>
        </p:nvSpPr>
        <p:spPr bwMode="auto">
          <a:xfrm>
            <a:off x="7305675"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6" name="Rectangle 100"/>
          <p:cNvSpPr>
            <a:spLocks noChangeArrowheads="1"/>
          </p:cNvSpPr>
          <p:nvPr/>
        </p:nvSpPr>
        <p:spPr bwMode="auto">
          <a:xfrm>
            <a:off x="713898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7" name="Rectangle 101"/>
          <p:cNvSpPr>
            <a:spLocks noChangeArrowheads="1"/>
          </p:cNvSpPr>
          <p:nvPr/>
        </p:nvSpPr>
        <p:spPr bwMode="auto">
          <a:xfrm>
            <a:off x="697388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8" name="Rectangle 102"/>
          <p:cNvSpPr>
            <a:spLocks noChangeArrowheads="1"/>
          </p:cNvSpPr>
          <p:nvPr/>
        </p:nvSpPr>
        <p:spPr bwMode="auto">
          <a:xfrm>
            <a:off x="6807200"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9" name="Rectangle 103"/>
          <p:cNvSpPr>
            <a:spLocks noChangeArrowheads="1"/>
          </p:cNvSpPr>
          <p:nvPr/>
        </p:nvSpPr>
        <p:spPr bwMode="auto">
          <a:xfrm>
            <a:off x="6640513" y="4865688"/>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0" name="Rectangle 104"/>
          <p:cNvSpPr>
            <a:spLocks noChangeArrowheads="1"/>
          </p:cNvSpPr>
          <p:nvPr/>
        </p:nvSpPr>
        <p:spPr bwMode="auto">
          <a:xfrm>
            <a:off x="6475413"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1" name="Rectangle 105"/>
          <p:cNvSpPr>
            <a:spLocks noChangeArrowheads="1"/>
          </p:cNvSpPr>
          <p:nvPr/>
        </p:nvSpPr>
        <p:spPr bwMode="auto">
          <a:xfrm>
            <a:off x="6308725"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2" name="Rectangle 106"/>
          <p:cNvSpPr>
            <a:spLocks noChangeArrowheads="1"/>
          </p:cNvSpPr>
          <p:nvPr/>
        </p:nvSpPr>
        <p:spPr bwMode="auto">
          <a:xfrm>
            <a:off x="614203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3" name="Rectangle 107"/>
          <p:cNvSpPr>
            <a:spLocks noChangeArrowheads="1"/>
          </p:cNvSpPr>
          <p:nvPr/>
        </p:nvSpPr>
        <p:spPr bwMode="auto">
          <a:xfrm>
            <a:off x="597693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4" name="Rectangle 108"/>
          <p:cNvSpPr>
            <a:spLocks noChangeArrowheads="1"/>
          </p:cNvSpPr>
          <p:nvPr/>
        </p:nvSpPr>
        <p:spPr bwMode="auto">
          <a:xfrm>
            <a:off x="7305675"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5" name="Rectangle 109"/>
          <p:cNvSpPr>
            <a:spLocks noChangeArrowheads="1"/>
          </p:cNvSpPr>
          <p:nvPr/>
        </p:nvSpPr>
        <p:spPr bwMode="auto">
          <a:xfrm>
            <a:off x="713898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6" name="Rectangle 110"/>
          <p:cNvSpPr>
            <a:spLocks noChangeArrowheads="1"/>
          </p:cNvSpPr>
          <p:nvPr/>
        </p:nvSpPr>
        <p:spPr bwMode="auto">
          <a:xfrm>
            <a:off x="6973888"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7" name="Rectangle 111"/>
          <p:cNvSpPr>
            <a:spLocks noChangeArrowheads="1"/>
          </p:cNvSpPr>
          <p:nvPr/>
        </p:nvSpPr>
        <p:spPr bwMode="auto">
          <a:xfrm>
            <a:off x="6807200" y="4687888"/>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8" name="Rectangle 112"/>
          <p:cNvSpPr>
            <a:spLocks noChangeArrowheads="1"/>
          </p:cNvSpPr>
          <p:nvPr/>
        </p:nvSpPr>
        <p:spPr bwMode="auto">
          <a:xfrm>
            <a:off x="6640513" y="4687888"/>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9" name="Rectangle 113"/>
          <p:cNvSpPr>
            <a:spLocks noChangeArrowheads="1"/>
          </p:cNvSpPr>
          <p:nvPr/>
        </p:nvSpPr>
        <p:spPr bwMode="auto">
          <a:xfrm>
            <a:off x="6475413"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0" name="Rectangle 114"/>
          <p:cNvSpPr>
            <a:spLocks noChangeArrowheads="1"/>
          </p:cNvSpPr>
          <p:nvPr/>
        </p:nvSpPr>
        <p:spPr bwMode="auto">
          <a:xfrm>
            <a:off x="6308725" y="4687888"/>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1" name="Rectangle 115"/>
          <p:cNvSpPr>
            <a:spLocks noChangeArrowheads="1"/>
          </p:cNvSpPr>
          <p:nvPr/>
        </p:nvSpPr>
        <p:spPr bwMode="auto">
          <a:xfrm>
            <a:off x="614203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2" name="Rectangle 116"/>
          <p:cNvSpPr>
            <a:spLocks noChangeArrowheads="1"/>
          </p:cNvSpPr>
          <p:nvPr/>
        </p:nvSpPr>
        <p:spPr bwMode="auto">
          <a:xfrm>
            <a:off x="5976938"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3" name="Rectangle 117"/>
          <p:cNvSpPr>
            <a:spLocks noChangeArrowheads="1"/>
          </p:cNvSpPr>
          <p:nvPr/>
        </p:nvSpPr>
        <p:spPr bwMode="auto">
          <a:xfrm>
            <a:off x="7305675"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4" name="Rectangle 118"/>
          <p:cNvSpPr>
            <a:spLocks noChangeArrowheads="1"/>
          </p:cNvSpPr>
          <p:nvPr/>
        </p:nvSpPr>
        <p:spPr bwMode="auto">
          <a:xfrm>
            <a:off x="713898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5" name="Rectangle 119"/>
          <p:cNvSpPr>
            <a:spLocks noChangeArrowheads="1"/>
          </p:cNvSpPr>
          <p:nvPr/>
        </p:nvSpPr>
        <p:spPr bwMode="auto">
          <a:xfrm>
            <a:off x="697388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6" name="Rectangle 120"/>
          <p:cNvSpPr>
            <a:spLocks noChangeArrowheads="1"/>
          </p:cNvSpPr>
          <p:nvPr/>
        </p:nvSpPr>
        <p:spPr bwMode="auto">
          <a:xfrm>
            <a:off x="6807200" y="4511675"/>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7" name="Rectangle 121"/>
          <p:cNvSpPr>
            <a:spLocks noChangeArrowheads="1"/>
          </p:cNvSpPr>
          <p:nvPr/>
        </p:nvSpPr>
        <p:spPr bwMode="auto">
          <a:xfrm>
            <a:off x="6640513"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8" name="Rectangle 122"/>
          <p:cNvSpPr>
            <a:spLocks noChangeArrowheads="1"/>
          </p:cNvSpPr>
          <p:nvPr/>
        </p:nvSpPr>
        <p:spPr bwMode="auto">
          <a:xfrm>
            <a:off x="6475413"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9" name="Rectangle 123"/>
          <p:cNvSpPr>
            <a:spLocks noChangeArrowheads="1"/>
          </p:cNvSpPr>
          <p:nvPr/>
        </p:nvSpPr>
        <p:spPr bwMode="auto">
          <a:xfrm>
            <a:off x="6308725" y="4511675"/>
            <a:ext cx="166688"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0" name="Rectangle 124"/>
          <p:cNvSpPr>
            <a:spLocks noChangeArrowheads="1"/>
          </p:cNvSpPr>
          <p:nvPr/>
        </p:nvSpPr>
        <p:spPr bwMode="auto">
          <a:xfrm>
            <a:off x="614203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1" name="Rectangle 125"/>
          <p:cNvSpPr>
            <a:spLocks noChangeArrowheads="1"/>
          </p:cNvSpPr>
          <p:nvPr/>
        </p:nvSpPr>
        <p:spPr bwMode="auto">
          <a:xfrm>
            <a:off x="597693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2" name="Rectangle 126"/>
          <p:cNvSpPr>
            <a:spLocks noChangeArrowheads="1"/>
          </p:cNvSpPr>
          <p:nvPr/>
        </p:nvSpPr>
        <p:spPr bwMode="auto">
          <a:xfrm>
            <a:off x="7305675"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3" name="Rectangle 127"/>
          <p:cNvSpPr>
            <a:spLocks noChangeArrowheads="1"/>
          </p:cNvSpPr>
          <p:nvPr/>
        </p:nvSpPr>
        <p:spPr bwMode="auto">
          <a:xfrm>
            <a:off x="7138988" y="4333875"/>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4" name="Rectangle 128"/>
          <p:cNvSpPr>
            <a:spLocks noChangeArrowheads="1"/>
          </p:cNvSpPr>
          <p:nvPr/>
        </p:nvSpPr>
        <p:spPr bwMode="auto">
          <a:xfrm>
            <a:off x="697388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5" name="Rectangle 129"/>
          <p:cNvSpPr>
            <a:spLocks noChangeArrowheads="1"/>
          </p:cNvSpPr>
          <p:nvPr/>
        </p:nvSpPr>
        <p:spPr bwMode="auto">
          <a:xfrm>
            <a:off x="6807200"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6" name="Rectangle 130"/>
          <p:cNvSpPr>
            <a:spLocks noChangeArrowheads="1"/>
          </p:cNvSpPr>
          <p:nvPr/>
        </p:nvSpPr>
        <p:spPr bwMode="auto">
          <a:xfrm>
            <a:off x="6640513"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7" name="Rectangle 131"/>
          <p:cNvSpPr>
            <a:spLocks noChangeArrowheads="1"/>
          </p:cNvSpPr>
          <p:nvPr/>
        </p:nvSpPr>
        <p:spPr bwMode="auto">
          <a:xfrm>
            <a:off x="6475413" y="4333875"/>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8" name="Rectangle 132"/>
          <p:cNvSpPr>
            <a:spLocks noChangeArrowheads="1"/>
          </p:cNvSpPr>
          <p:nvPr/>
        </p:nvSpPr>
        <p:spPr bwMode="auto">
          <a:xfrm>
            <a:off x="6308725"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9" name="Rectangle 133"/>
          <p:cNvSpPr>
            <a:spLocks noChangeArrowheads="1"/>
          </p:cNvSpPr>
          <p:nvPr/>
        </p:nvSpPr>
        <p:spPr bwMode="auto">
          <a:xfrm>
            <a:off x="6142038"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0" name="Rectangle 134"/>
          <p:cNvSpPr>
            <a:spLocks noChangeArrowheads="1"/>
          </p:cNvSpPr>
          <p:nvPr/>
        </p:nvSpPr>
        <p:spPr bwMode="auto">
          <a:xfrm>
            <a:off x="597693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1" name="Rectangle 135"/>
          <p:cNvSpPr>
            <a:spLocks noChangeArrowheads="1"/>
          </p:cNvSpPr>
          <p:nvPr/>
        </p:nvSpPr>
        <p:spPr bwMode="auto">
          <a:xfrm>
            <a:off x="7305675"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2" name="Rectangle 136"/>
          <p:cNvSpPr>
            <a:spLocks noChangeArrowheads="1"/>
          </p:cNvSpPr>
          <p:nvPr/>
        </p:nvSpPr>
        <p:spPr bwMode="auto">
          <a:xfrm>
            <a:off x="7138988" y="4157663"/>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3" name="Rectangle 137"/>
          <p:cNvSpPr>
            <a:spLocks noChangeArrowheads="1"/>
          </p:cNvSpPr>
          <p:nvPr/>
        </p:nvSpPr>
        <p:spPr bwMode="auto">
          <a:xfrm>
            <a:off x="697388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4" name="Rectangle 138"/>
          <p:cNvSpPr>
            <a:spLocks noChangeArrowheads="1"/>
          </p:cNvSpPr>
          <p:nvPr/>
        </p:nvSpPr>
        <p:spPr bwMode="auto">
          <a:xfrm>
            <a:off x="6807200" y="415766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5" name="Rectangle 139"/>
          <p:cNvSpPr>
            <a:spLocks noChangeArrowheads="1"/>
          </p:cNvSpPr>
          <p:nvPr/>
        </p:nvSpPr>
        <p:spPr bwMode="auto">
          <a:xfrm>
            <a:off x="6640513"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6" name="Rectangle 140"/>
          <p:cNvSpPr>
            <a:spLocks noChangeArrowheads="1"/>
          </p:cNvSpPr>
          <p:nvPr/>
        </p:nvSpPr>
        <p:spPr bwMode="auto">
          <a:xfrm>
            <a:off x="6475413"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7" name="Rectangle 141"/>
          <p:cNvSpPr>
            <a:spLocks noChangeArrowheads="1"/>
          </p:cNvSpPr>
          <p:nvPr/>
        </p:nvSpPr>
        <p:spPr bwMode="auto">
          <a:xfrm>
            <a:off x="6308725" y="4157663"/>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8" name="Rectangle 142"/>
          <p:cNvSpPr>
            <a:spLocks noChangeArrowheads="1"/>
          </p:cNvSpPr>
          <p:nvPr/>
        </p:nvSpPr>
        <p:spPr bwMode="auto">
          <a:xfrm>
            <a:off x="6142038"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9" name="Rectangle 143"/>
          <p:cNvSpPr>
            <a:spLocks noChangeArrowheads="1"/>
          </p:cNvSpPr>
          <p:nvPr/>
        </p:nvSpPr>
        <p:spPr bwMode="auto">
          <a:xfrm>
            <a:off x="597693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20" name="Line 144"/>
          <p:cNvSpPr>
            <a:spLocks noChangeShapeType="1"/>
          </p:cNvSpPr>
          <p:nvPr/>
        </p:nvSpPr>
        <p:spPr bwMode="auto">
          <a:xfrm>
            <a:off x="5976938" y="43338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1" name="Line 145"/>
          <p:cNvSpPr>
            <a:spLocks noChangeShapeType="1"/>
          </p:cNvSpPr>
          <p:nvPr/>
        </p:nvSpPr>
        <p:spPr bwMode="auto">
          <a:xfrm>
            <a:off x="5976938" y="45116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2" name="Line 146"/>
          <p:cNvSpPr>
            <a:spLocks noChangeShapeType="1"/>
          </p:cNvSpPr>
          <p:nvPr/>
        </p:nvSpPr>
        <p:spPr bwMode="auto">
          <a:xfrm>
            <a:off x="5976938" y="46878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3" name="Line 147"/>
          <p:cNvSpPr>
            <a:spLocks noChangeShapeType="1"/>
          </p:cNvSpPr>
          <p:nvPr/>
        </p:nvSpPr>
        <p:spPr bwMode="auto">
          <a:xfrm>
            <a:off x="5976938" y="48656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4" name="Line 148"/>
          <p:cNvSpPr>
            <a:spLocks noChangeShapeType="1"/>
          </p:cNvSpPr>
          <p:nvPr/>
        </p:nvSpPr>
        <p:spPr bwMode="auto">
          <a:xfrm>
            <a:off x="5976938" y="5041900"/>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5" name="Line 149"/>
          <p:cNvSpPr>
            <a:spLocks noChangeShapeType="1"/>
          </p:cNvSpPr>
          <p:nvPr/>
        </p:nvSpPr>
        <p:spPr bwMode="auto">
          <a:xfrm>
            <a:off x="5976938" y="52181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6" name="Line 150"/>
          <p:cNvSpPr>
            <a:spLocks noChangeShapeType="1"/>
          </p:cNvSpPr>
          <p:nvPr/>
        </p:nvSpPr>
        <p:spPr bwMode="auto">
          <a:xfrm>
            <a:off x="5976938" y="53959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7" name="Line 151"/>
          <p:cNvSpPr>
            <a:spLocks noChangeShapeType="1"/>
          </p:cNvSpPr>
          <p:nvPr/>
        </p:nvSpPr>
        <p:spPr bwMode="auto">
          <a:xfrm>
            <a:off x="5976938"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8" name="Line 152"/>
          <p:cNvSpPr>
            <a:spLocks noChangeShapeType="1"/>
          </p:cNvSpPr>
          <p:nvPr/>
        </p:nvSpPr>
        <p:spPr bwMode="auto">
          <a:xfrm>
            <a:off x="614203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9" name="Line 153"/>
          <p:cNvSpPr>
            <a:spLocks noChangeShapeType="1"/>
          </p:cNvSpPr>
          <p:nvPr/>
        </p:nvSpPr>
        <p:spPr bwMode="auto">
          <a:xfrm>
            <a:off x="630872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0" name="Line 154"/>
          <p:cNvSpPr>
            <a:spLocks noChangeShapeType="1"/>
          </p:cNvSpPr>
          <p:nvPr/>
        </p:nvSpPr>
        <p:spPr bwMode="auto">
          <a:xfrm>
            <a:off x="64754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1" name="Line 155"/>
          <p:cNvSpPr>
            <a:spLocks noChangeShapeType="1"/>
          </p:cNvSpPr>
          <p:nvPr/>
        </p:nvSpPr>
        <p:spPr bwMode="auto">
          <a:xfrm>
            <a:off x="66405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2" name="Line 156"/>
          <p:cNvSpPr>
            <a:spLocks noChangeShapeType="1"/>
          </p:cNvSpPr>
          <p:nvPr/>
        </p:nvSpPr>
        <p:spPr bwMode="auto">
          <a:xfrm>
            <a:off x="6807200"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3" name="Line 157"/>
          <p:cNvSpPr>
            <a:spLocks noChangeShapeType="1"/>
          </p:cNvSpPr>
          <p:nvPr/>
        </p:nvSpPr>
        <p:spPr bwMode="auto">
          <a:xfrm>
            <a:off x="69738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4" name="Line 158"/>
          <p:cNvSpPr>
            <a:spLocks noChangeShapeType="1"/>
          </p:cNvSpPr>
          <p:nvPr/>
        </p:nvSpPr>
        <p:spPr bwMode="auto">
          <a:xfrm>
            <a:off x="71389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5" name="Line 159"/>
          <p:cNvSpPr>
            <a:spLocks noChangeShapeType="1"/>
          </p:cNvSpPr>
          <p:nvPr/>
        </p:nvSpPr>
        <p:spPr bwMode="auto">
          <a:xfrm>
            <a:off x="730567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6" name="Line 160"/>
          <p:cNvSpPr>
            <a:spLocks noChangeShapeType="1"/>
          </p:cNvSpPr>
          <p:nvPr/>
        </p:nvSpPr>
        <p:spPr bwMode="auto">
          <a:xfrm>
            <a:off x="7470775"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7" name="Line 161"/>
          <p:cNvSpPr>
            <a:spLocks noChangeShapeType="1"/>
          </p:cNvSpPr>
          <p:nvPr/>
        </p:nvSpPr>
        <p:spPr bwMode="auto">
          <a:xfrm>
            <a:off x="6973888" y="4157663"/>
            <a:ext cx="4968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8" name="Line 162"/>
          <p:cNvSpPr>
            <a:spLocks noChangeShapeType="1"/>
          </p:cNvSpPr>
          <p:nvPr/>
        </p:nvSpPr>
        <p:spPr bwMode="auto">
          <a:xfrm>
            <a:off x="6640513" y="4157663"/>
            <a:ext cx="3333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9" name="Line 163"/>
          <p:cNvSpPr>
            <a:spLocks noChangeShapeType="1"/>
          </p:cNvSpPr>
          <p:nvPr/>
        </p:nvSpPr>
        <p:spPr bwMode="auto">
          <a:xfrm>
            <a:off x="5976938" y="415766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0" name="Line 164"/>
          <p:cNvSpPr>
            <a:spLocks noChangeShapeType="1"/>
          </p:cNvSpPr>
          <p:nvPr/>
        </p:nvSpPr>
        <p:spPr bwMode="auto">
          <a:xfrm>
            <a:off x="7305675" y="55721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1" name="Line 165"/>
          <p:cNvSpPr>
            <a:spLocks noChangeShapeType="1"/>
          </p:cNvSpPr>
          <p:nvPr/>
        </p:nvSpPr>
        <p:spPr bwMode="auto">
          <a:xfrm>
            <a:off x="5976938" y="5572125"/>
            <a:ext cx="132873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2" name="Text Box 166"/>
          <p:cNvSpPr txBox="1">
            <a:spLocks noChangeArrowheads="1"/>
          </p:cNvSpPr>
          <p:nvPr/>
        </p:nvSpPr>
        <p:spPr bwMode="auto">
          <a:xfrm>
            <a:off x="6115050" y="5638800"/>
            <a:ext cx="1247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Trace Cache Fill</a:t>
            </a:r>
          </a:p>
        </p:txBody>
      </p:sp>
      <p:sp>
        <p:nvSpPr>
          <p:cNvPr id="50343" name="Line 167"/>
          <p:cNvSpPr>
            <a:spLocks noChangeShapeType="1"/>
          </p:cNvSpPr>
          <p:nvPr/>
        </p:nvSpPr>
        <p:spPr bwMode="auto">
          <a:xfrm>
            <a:off x="2093913" y="2806700"/>
            <a:ext cx="41592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4" name="Line 168"/>
          <p:cNvSpPr>
            <a:spLocks noChangeShapeType="1"/>
          </p:cNvSpPr>
          <p:nvPr/>
        </p:nvSpPr>
        <p:spPr bwMode="auto">
          <a:xfrm>
            <a:off x="3827463" y="2806700"/>
            <a:ext cx="554037"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5" name="Line 169"/>
          <p:cNvSpPr>
            <a:spLocks noChangeShapeType="1"/>
          </p:cNvSpPr>
          <p:nvPr/>
        </p:nvSpPr>
        <p:spPr bwMode="auto">
          <a:xfrm>
            <a:off x="5907088" y="2743200"/>
            <a:ext cx="34607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6" name="Line 170"/>
          <p:cNvSpPr>
            <a:spLocks noChangeShapeType="1"/>
          </p:cNvSpPr>
          <p:nvPr/>
        </p:nvSpPr>
        <p:spPr bwMode="auto">
          <a:xfrm>
            <a:off x="6808788" y="3578225"/>
            <a:ext cx="0" cy="45085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7" name="Line 171"/>
          <p:cNvSpPr>
            <a:spLocks noChangeShapeType="1"/>
          </p:cNvSpPr>
          <p:nvPr/>
        </p:nvSpPr>
        <p:spPr bwMode="auto">
          <a:xfrm flipH="1">
            <a:off x="5143500" y="4865688"/>
            <a:ext cx="693738"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8" name="Text Box 172"/>
          <p:cNvSpPr txBox="1">
            <a:spLocks noChangeArrowheads="1"/>
          </p:cNvSpPr>
          <p:nvPr/>
        </p:nvSpPr>
        <p:spPr bwMode="auto">
          <a:xfrm>
            <a:off x="2717800" y="3579813"/>
            <a:ext cx="939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dirty="0">
                <a:latin typeface="Arial" panose="020B0604020202020204" pitchFamily="34" charset="0"/>
              </a:rPr>
              <a:t>(ping-pong)</a:t>
            </a:r>
          </a:p>
        </p:txBody>
      </p:sp>
      <p:sp>
        <p:nvSpPr>
          <p:cNvPr id="50349" name="Text Box 173"/>
          <p:cNvSpPr txBox="1">
            <a:spLocks noChangeArrowheads="1"/>
          </p:cNvSpPr>
          <p:nvPr/>
        </p:nvSpPr>
        <p:spPr bwMode="auto">
          <a:xfrm>
            <a:off x="6808788" y="3579813"/>
            <a:ext cx="1039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0" name="Text Box 174"/>
          <p:cNvSpPr txBox="1">
            <a:spLocks noChangeArrowheads="1"/>
          </p:cNvSpPr>
          <p:nvPr/>
        </p:nvSpPr>
        <p:spPr bwMode="auto">
          <a:xfrm>
            <a:off x="3895725" y="3543300"/>
            <a:ext cx="1039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1" name="Rectangle 175"/>
          <p:cNvSpPr>
            <a:spLocks noChangeArrowheads="1"/>
          </p:cNvSpPr>
          <p:nvPr/>
        </p:nvSpPr>
        <p:spPr bwMode="auto">
          <a:xfrm>
            <a:off x="3201988" y="2828925"/>
            <a:ext cx="207962"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2" name="Rectangle 176"/>
          <p:cNvSpPr>
            <a:spLocks noChangeArrowheads="1"/>
          </p:cNvSpPr>
          <p:nvPr/>
        </p:nvSpPr>
        <p:spPr bwMode="auto">
          <a:xfrm>
            <a:off x="2994025" y="2828925"/>
            <a:ext cx="207963"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3" name="Rectangle 177"/>
          <p:cNvSpPr>
            <a:spLocks noChangeArrowheads="1"/>
          </p:cNvSpPr>
          <p:nvPr/>
        </p:nvSpPr>
        <p:spPr bwMode="auto">
          <a:xfrm>
            <a:off x="3201988" y="2100263"/>
            <a:ext cx="207962"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4" name="Rectangle 178"/>
          <p:cNvSpPr>
            <a:spLocks noChangeArrowheads="1"/>
          </p:cNvSpPr>
          <p:nvPr/>
        </p:nvSpPr>
        <p:spPr bwMode="auto">
          <a:xfrm>
            <a:off x="2994025" y="2100263"/>
            <a:ext cx="207963"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5" name="Line 179"/>
          <p:cNvSpPr>
            <a:spLocks noChangeShapeType="1"/>
          </p:cNvSpPr>
          <p:nvPr/>
        </p:nvSpPr>
        <p:spPr bwMode="auto">
          <a:xfrm>
            <a:off x="2994025" y="2100263"/>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6" name="Line 180"/>
          <p:cNvSpPr>
            <a:spLocks noChangeShapeType="1"/>
          </p:cNvSpPr>
          <p:nvPr/>
        </p:nvSpPr>
        <p:spPr bwMode="auto">
          <a:xfrm>
            <a:off x="2994025" y="2828925"/>
            <a:ext cx="415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7" name="Line 181"/>
          <p:cNvSpPr>
            <a:spLocks noChangeShapeType="1"/>
          </p:cNvSpPr>
          <p:nvPr/>
        </p:nvSpPr>
        <p:spPr bwMode="auto">
          <a:xfrm>
            <a:off x="2994025" y="3557588"/>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8" name="Line 182"/>
          <p:cNvSpPr>
            <a:spLocks noChangeShapeType="1"/>
          </p:cNvSpPr>
          <p:nvPr/>
        </p:nvSpPr>
        <p:spPr bwMode="auto">
          <a:xfrm>
            <a:off x="2994025"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9" name="Line 183"/>
          <p:cNvSpPr>
            <a:spLocks noChangeShapeType="1"/>
          </p:cNvSpPr>
          <p:nvPr/>
        </p:nvSpPr>
        <p:spPr bwMode="auto">
          <a:xfrm>
            <a:off x="3201988" y="2100263"/>
            <a:ext cx="0" cy="14573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60" name="Line 184"/>
          <p:cNvSpPr>
            <a:spLocks noChangeShapeType="1"/>
          </p:cNvSpPr>
          <p:nvPr/>
        </p:nvSpPr>
        <p:spPr bwMode="auto">
          <a:xfrm>
            <a:off x="3409950"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773113" y="152400"/>
            <a:ext cx="7913687" cy="969963"/>
          </a:xfrm>
        </p:spPr>
        <p:txBody>
          <a:bodyPr/>
          <a:lstStyle/>
          <a:p>
            <a:pPr eaLnBrk="1" hangingPunct="1"/>
            <a:r>
              <a:rPr lang="en-US" altLang="zh-CN"/>
              <a:t>HT Technology Architecture</a:t>
            </a:r>
          </a:p>
        </p:txBody>
      </p:sp>
      <p:sp>
        <p:nvSpPr>
          <p:cNvPr id="52227" name="Rectangle 3"/>
          <p:cNvSpPr>
            <a:spLocks noGrp="1" noChangeArrowheads="1"/>
          </p:cNvSpPr>
          <p:nvPr>
            <p:ph idx="1"/>
          </p:nvPr>
        </p:nvSpPr>
        <p:spPr>
          <a:xfrm>
            <a:off x="4284663" y="1125538"/>
            <a:ext cx="4660900" cy="1931987"/>
          </a:xfrm>
        </p:spPr>
        <p:txBody>
          <a:bodyPr lIns="92075" tIns="46038" rIns="92075" bIns="46038"/>
          <a:lstStyle/>
          <a:p>
            <a:pPr lvl="1" eaLnBrk="1" hangingPunct="1">
              <a:buFont typeface="Wingdings" panose="05000000000000000000" pitchFamily="2" charset="2"/>
              <a:buNone/>
            </a:pPr>
            <a:r>
              <a:rPr lang="en-US" altLang="zh-CN" sz="3200" dirty="0">
                <a:solidFill>
                  <a:srgbClr val="FF6600"/>
                </a:solidFill>
              </a:rPr>
              <a:t>Back End</a:t>
            </a:r>
          </a:p>
          <a:p>
            <a:pPr lvl="1" eaLnBrk="1" hangingPunct="1"/>
            <a:r>
              <a:rPr lang="en-US" altLang="zh-CN" sz="2000" dirty="0"/>
              <a:t>Allocator</a:t>
            </a:r>
          </a:p>
          <a:p>
            <a:pPr lvl="1" eaLnBrk="1" hangingPunct="1"/>
            <a:r>
              <a:rPr lang="en-US" altLang="zh-CN" sz="2000" dirty="0"/>
              <a:t>Register rename</a:t>
            </a:r>
          </a:p>
          <a:p>
            <a:pPr lvl="1" eaLnBrk="1" hangingPunct="1"/>
            <a:r>
              <a:rPr lang="en-US" altLang="zh-CN" sz="2000" dirty="0"/>
              <a:t>Instruction scheduling</a:t>
            </a:r>
          </a:p>
          <a:p>
            <a:pPr lvl="1" eaLnBrk="1" hangingPunct="1"/>
            <a:r>
              <a:rPr lang="en-US" altLang="zh-CN" sz="2000" dirty="0"/>
              <a:t>Execution units</a:t>
            </a:r>
          </a:p>
          <a:p>
            <a:pPr lvl="1" eaLnBrk="1" hangingPunct="1"/>
            <a:r>
              <a:rPr lang="en-US" altLang="zh-CN" sz="2000" dirty="0"/>
              <a:t>Retirement</a:t>
            </a:r>
          </a:p>
        </p:txBody>
      </p:sp>
      <p:sp>
        <p:nvSpPr>
          <p:cNvPr id="52228" name="Rectangle 4"/>
          <p:cNvSpPr>
            <a:spLocks noChangeArrowheads="1"/>
          </p:cNvSpPr>
          <p:nvPr/>
        </p:nvSpPr>
        <p:spPr bwMode="auto">
          <a:xfrm>
            <a:off x="1403350" y="22399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52229" name="Rectangle 5"/>
          <p:cNvSpPr>
            <a:spLocks noChangeArrowheads="1"/>
          </p:cNvSpPr>
          <p:nvPr/>
        </p:nvSpPr>
        <p:spPr bwMode="auto">
          <a:xfrm>
            <a:off x="1403350" y="3003550"/>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52230" name="Rectangle 6"/>
          <p:cNvSpPr>
            <a:spLocks noChangeArrowheads="1"/>
          </p:cNvSpPr>
          <p:nvPr/>
        </p:nvSpPr>
        <p:spPr bwMode="auto">
          <a:xfrm>
            <a:off x="1403350" y="3825875"/>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52231" name="Rectangle 7"/>
          <p:cNvSpPr>
            <a:spLocks noChangeArrowheads="1"/>
          </p:cNvSpPr>
          <p:nvPr/>
        </p:nvSpPr>
        <p:spPr bwMode="auto">
          <a:xfrm>
            <a:off x="4330700" y="3825875"/>
            <a:ext cx="1627188"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52232" name="Rectangle 8"/>
          <p:cNvSpPr>
            <a:spLocks noChangeArrowheads="1"/>
          </p:cNvSpPr>
          <p:nvPr/>
        </p:nvSpPr>
        <p:spPr bwMode="auto">
          <a:xfrm>
            <a:off x="1208088" y="4648200"/>
            <a:ext cx="1236662"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52233" name="Rectangle 9"/>
          <p:cNvSpPr>
            <a:spLocks noChangeArrowheads="1"/>
          </p:cNvSpPr>
          <p:nvPr/>
        </p:nvSpPr>
        <p:spPr bwMode="auto">
          <a:xfrm>
            <a:off x="2835275" y="4648200"/>
            <a:ext cx="1235075"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52234" name="Rectangle 10"/>
          <p:cNvSpPr>
            <a:spLocks noChangeArrowheads="1"/>
          </p:cNvSpPr>
          <p:nvPr/>
        </p:nvSpPr>
        <p:spPr bwMode="auto">
          <a:xfrm>
            <a:off x="459105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dirty="0"/>
              <a:t>OOO </a:t>
            </a:r>
          </a:p>
          <a:p>
            <a:pPr algn="ctr"/>
            <a:r>
              <a:rPr lang="en-US" altLang="zh-CN" sz="1600" b="1" dirty="0"/>
              <a:t>Execution</a:t>
            </a:r>
          </a:p>
        </p:txBody>
      </p:sp>
      <p:sp>
        <p:nvSpPr>
          <p:cNvPr id="52235" name="Rectangle 11"/>
          <p:cNvSpPr>
            <a:spLocks noChangeArrowheads="1"/>
          </p:cNvSpPr>
          <p:nvPr/>
        </p:nvSpPr>
        <p:spPr bwMode="auto">
          <a:xfrm>
            <a:off x="647700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52236" name="Rectangle 12"/>
          <p:cNvSpPr>
            <a:spLocks noChangeArrowheads="1"/>
          </p:cNvSpPr>
          <p:nvPr/>
        </p:nvSpPr>
        <p:spPr bwMode="auto">
          <a:xfrm>
            <a:off x="1468438" y="55292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BTBs/ </a:t>
            </a:r>
          </a:p>
          <a:p>
            <a:pPr algn="ctr"/>
            <a:r>
              <a:rPr lang="en-US" altLang="zh-CN" sz="1600" b="1"/>
              <a:t>Branch Prediction</a:t>
            </a:r>
          </a:p>
        </p:txBody>
      </p:sp>
      <p:sp>
        <p:nvSpPr>
          <p:cNvPr id="52237" name="Line 13"/>
          <p:cNvSpPr>
            <a:spLocks noChangeShapeType="1"/>
          </p:cNvSpPr>
          <p:nvPr/>
        </p:nvSpPr>
        <p:spPr bwMode="auto">
          <a:xfrm>
            <a:off x="1143000" y="1887538"/>
            <a:ext cx="292735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14"/>
          <p:cNvSpPr>
            <a:spLocks noChangeShapeType="1"/>
          </p:cNvSpPr>
          <p:nvPr/>
        </p:nvSpPr>
        <p:spPr bwMode="auto">
          <a:xfrm>
            <a:off x="2509838" y="188753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15"/>
          <p:cNvSpPr>
            <a:spLocks noChangeShapeType="1"/>
          </p:cNvSpPr>
          <p:nvPr/>
        </p:nvSpPr>
        <p:spPr bwMode="auto">
          <a:xfrm>
            <a:off x="2509838" y="2709863"/>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16"/>
          <p:cNvSpPr>
            <a:spLocks noChangeShapeType="1"/>
          </p:cNvSpPr>
          <p:nvPr/>
        </p:nvSpPr>
        <p:spPr bwMode="auto">
          <a:xfrm>
            <a:off x="2509838" y="353218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17"/>
          <p:cNvSpPr>
            <a:spLocks noChangeShapeType="1"/>
          </p:cNvSpPr>
          <p:nvPr/>
        </p:nvSpPr>
        <p:spPr bwMode="auto">
          <a:xfrm>
            <a:off x="1858963" y="4354513"/>
            <a:ext cx="0" cy="29368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18"/>
          <p:cNvSpPr>
            <a:spLocks noChangeShapeType="1"/>
          </p:cNvSpPr>
          <p:nvPr/>
        </p:nvSpPr>
        <p:spPr bwMode="auto">
          <a:xfrm flipV="1">
            <a:off x="1858963" y="5176838"/>
            <a:ext cx="0" cy="3524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19"/>
          <p:cNvSpPr>
            <a:spLocks noChangeShapeType="1"/>
          </p:cNvSpPr>
          <p:nvPr/>
        </p:nvSpPr>
        <p:spPr bwMode="auto">
          <a:xfrm>
            <a:off x="2444750" y="4883150"/>
            <a:ext cx="3905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20"/>
          <p:cNvSpPr>
            <a:spLocks noChangeShapeType="1"/>
          </p:cNvSpPr>
          <p:nvPr/>
        </p:nvSpPr>
        <p:spPr bwMode="auto">
          <a:xfrm>
            <a:off x="4070350" y="4883150"/>
            <a:ext cx="5207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21"/>
          <p:cNvSpPr>
            <a:spLocks noChangeShapeType="1"/>
          </p:cNvSpPr>
          <p:nvPr/>
        </p:nvSpPr>
        <p:spPr bwMode="auto">
          <a:xfrm>
            <a:off x="5827713" y="4883150"/>
            <a:ext cx="6492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22"/>
          <p:cNvSpPr>
            <a:spLocks noChangeShapeType="1"/>
          </p:cNvSpPr>
          <p:nvPr/>
        </p:nvSpPr>
        <p:spPr bwMode="auto">
          <a:xfrm>
            <a:off x="5176838" y="4354513"/>
            <a:ext cx="0" cy="29368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23"/>
          <p:cNvSpPr>
            <a:spLocks noChangeShapeType="1"/>
          </p:cNvSpPr>
          <p:nvPr/>
        </p:nvSpPr>
        <p:spPr bwMode="auto">
          <a:xfrm>
            <a:off x="3810000" y="40608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Line 24"/>
          <p:cNvSpPr>
            <a:spLocks noChangeShapeType="1"/>
          </p:cNvSpPr>
          <p:nvPr/>
        </p:nvSpPr>
        <p:spPr bwMode="auto">
          <a:xfrm flipV="1">
            <a:off x="3354388" y="5176838"/>
            <a:ext cx="0" cy="35242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25"/>
          <p:cNvSpPr>
            <a:spLocks noChangeShapeType="1"/>
          </p:cNvSpPr>
          <p:nvPr/>
        </p:nvSpPr>
        <p:spPr bwMode="auto">
          <a:xfrm>
            <a:off x="6997700" y="5176838"/>
            <a:ext cx="0" cy="646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Line 26"/>
          <p:cNvSpPr>
            <a:spLocks noChangeShapeType="1"/>
          </p:cNvSpPr>
          <p:nvPr/>
        </p:nvSpPr>
        <p:spPr bwMode="auto">
          <a:xfrm flipH="1">
            <a:off x="3875088" y="5822950"/>
            <a:ext cx="3122612"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Text Box 27"/>
          <p:cNvSpPr txBox="1">
            <a:spLocks noChangeArrowheads="1"/>
          </p:cNvSpPr>
          <p:nvPr/>
        </p:nvSpPr>
        <p:spPr bwMode="auto">
          <a:xfrm>
            <a:off x="2705100" y="1828800"/>
            <a:ext cx="1430338"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
        <p:nvSpPr>
          <p:cNvPr id="52252" name="Line 28"/>
          <p:cNvSpPr>
            <a:spLocks noChangeShapeType="1"/>
          </p:cNvSpPr>
          <p:nvPr/>
        </p:nvSpPr>
        <p:spPr bwMode="auto">
          <a:xfrm>
            <a:off x="4330700" y="44719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9"/>
          <p:cNvSpPr>
            <a:spLocks noChangeShapeType="1"/>
          </p:cNvSpPr>
          <p:nvPr/>
        </p:nvSpPr>
        <p:spPr bwMode="auto">
          <a:xfrm>
            <a:off x="43307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30"/>
          <p:cNvSpPr>
            <a:spLocks noChangeShapeType="1"/>
          </p:cNvSpPr>
          <p:nvPr/>
        </p:nvSpPr>
        <p:spPr bwMode="auto">
          <a:xfrm>
            <a:off x="4330700" y="54117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31"/>
          <p:cNvSpPr>
            <a:spLocks noChangeShapeType="1"/>
          </p:cNvSpPr>
          <p:nvPr/>
        </p:nvSpPr>
        <p:spPr bwMode="auto">
          <a:xfrm>
            <a:off x="80391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230313" y="0"/>
            <a:ext cx="7913687" cy="889000"/>
          </a:xfrm>
        </p:spPr>
        <p:txBody>
          <a:bodyPr/>
          <a:lstStyle/>
          <a:p>
            <a:pPr eaLnBrk="1" hangingPunct="1"/>
            <a:r>
              <a:rPr lang="en-US" altLang="zh-CN" sz="4000"/>
              <a:t>Detailed Pipeline</a:t>
            </a:r>
          </a:p>
        </p:txBody>
      </p:sp>
      <p:sp>
        <p:nvSpPr>
          <p:cNvPr id="54275" name="日期占位符 2"/>
          <p:cNvSpPr>
            <a:spLocks noGrp="1"/>
          </p:cNvSpPr>
          <p:nvPr>
            <p:ph type="dt" sz="quarter" idx="4294967295"/>
          </p:nvPr>
        </p:nvSpPr>
        <p:spPr bwMode="auto">
          <a:xfrm>
            <a:off x="0" y="6400800"/>
            <a:ext cx="350043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a:solidFill>
                  <a:schemeClr val="tx2"/>
                </a:solidFill>
                <a:latin typeface="Arial" panose="020B0604020202020204" pitchFamily="34" charset="0"/>
              </a:rPr>
              <a:t>Feb.2008_jxh_Introduction</a:t>
            </a:r>
          </a:p>
        </p:txBody>
      </p:sp>
      <p:sp>
        <p:nvSpPr>
          <p:cNvPr id="54276" name="Text Box 3"/>
          <p:cNvSpPr txBox="1">
            <a:spLocks noChangeArrowheads="1"/>
          </p:cNvSpPr>
          <p:nvPr/>
        </p:nvSpPr>
        <p:spPr bwMode="auto">
          <a:xfrm>
            <a:off x="5486400" y="5867400"/>
            <a:ext cx="91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L1 D Cache</a:t>
            </a:r>
          </a:p>
        </p:txBody>
      </p:sp>
      <p:grpSp>
        <p:nvGrpSpPr>
          <p:cNvPr id="54277" name="Group 4"/>
          <p:cNvGrpSpPr>
            <a:grpSpLocks/>
          </p:cNvGrpSpPr>
          <p:nvPr/>
        </p:nvGrpSpPr>
        <p:grpSpPr bwMode="auto">
          <a:xfrm>
            <a:off x="685800" y="1447800"/>
            <a:ext cx="8382000" cy="4670425"/>
            <a:chOff x="192" y="600"/>
            <a:chExt cx="5376" cy="3376"/>
          </a:xfrm>
        </p:grpSpPr>
        <p:sp>
          <p:nvSpPr>
            <p:cNvPr id="54278" name="Text Box 5"/>
            <p:cNvSpPr txBox="1">
              <a:spLocks noChangeArrowheads="1"/>
            </p:cNvSpPr>
            <p:nvPr/>
          </p:nvSpPr>
          <p:spPr bwMode="auto">
            <a:xfrm>
              <a:off x="3696" y="600"/>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Sched.</a:t>
              </a:r>
            </a:p>
          </p:txBody>
        </p:sp>
        <p:grpSp>
          <p:nvGrpSpPr>
            <p:cNvPr id="54279" name="Group 6"/>
            <p:cNvGrpSpPr>
              <a:grpSpLocks/>
            </p:cNvGrpSpPr>
            <p:nvPr/>
          </p:nvGrpSpPr>
          <p:grpSpPr bwMode="auto">
            <a:xfrm>
              <a:off x="192" y="676"/>
              <a:ext cx="5376" cy="3300"/>
              <a:chOff x="192" y="384"/>
              <a:chExt cx="5376" cy="3300"/>
            </a:xfrm>
          </p:grpSpPr>
          <p:sp>
            <p:nvSpPr>
              <p:cNvPr id="54280" name="Rectangle 7"/>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1" name="Rectangle 8"/>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2" name="Rectangle 9"/>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3" name="Rectangle 10"/>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4" name="Rectangle 11"/>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5" name="Rectangle 12"/>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6" name="Rectangle 13"/>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7" name="Rectangle 14"/>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8" name="Rectangle 15"/>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9" name="Rectangle 16"/>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0" name="Rectangle 17"/>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1" name="Rectangle 18"/>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2" name="Rectangle 19"/>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3" name="Rectangle 20"/>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4" name="Line 21"/>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2"/>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3"/>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4"/>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25"/>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26"/>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7"/>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8"/>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Line 29"/>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3" name="Line 30"/>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1"/>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2"/>
              <p:cNvSpPr>
                <a:spLocks noChangeShapeType="1"/>
              </p:cNvSpPr>
              <p:nvPr/>
            </p:nvSpPr>
            <p:spPr bwMode="auto">
              <a:xfrm>
                <a:off x="652" y="1728"/>
                <a:ext cx="11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Line 33"/>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Line 34"/>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8" name="Line 35"/>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Line 36"/>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0" name="Rectangle 37"/>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1" name="Rectangle 38"/>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Register </a:t>
                </a:r>
              </a:p>
              <a:p>
                <a:pPr algn="ctr">
                  <a:spcBef>
                    <a:spcPct val="0"/>
                  </a:spcBef>
                  <a:buClrTx/>
                  <a:buSzTx/>
                  <a:buFontTx/>
                  <a:buNone/>
                </a:pPr>
                <a:r>
                  <a:rPr lang="en-US" altLang="zh-CN" sz="1600" b="1">
                    <a:latin typeface="Arial" panose="020B0604020202020204" pitchFamily="34" charset="0"/>
                  </a:rPr>
                  <a:t>Rename</a:t>
                </a:r>
              </a:p>
            </p:txBody>
          </p:sp>
          <p:sp>
            <p:nvSpPr>
              <p:cNvPr id="54312" name="Rectangle 39"/>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3" name="Rectangle 40"/>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Allocate</a:t>
                </a:r>
              </a:p>
            </p:txBody>
          </p:sp>
          <p:sp>
            <p:nvSpPr>
              <p:cNvPr id="54314" name="Rectangle 41"/>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5" name="Rectangle 42"/>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6" name="Rectangle 43"/>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7" name="Rectangle 44"/>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8" name="Rectangle 45"/>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9" name="Rectangle 46"/>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0" name="Rectangle 47"/>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1" name="Rectangle 48"/>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2" name="Rectangle 49"/>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3" name="Rectangle 50"/>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4" name="Rectangle 51"/>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5" name="Rectangle 52"/>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6" name="Rectangle 53"/>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7" name="Rectangle 54"/>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8" name="Line 55"/>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9" name="Line 56"/>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0" name="Line 57"/>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1" name="Line 58"/>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2" name="Line 59"/>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3" name="Line 60"/>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4" name="Line 61"/>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5" name="Line 62"/>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Line 63"/>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7" name="Line 64"/>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8" name="Line 65"/>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9" name="Line 66"/>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0" name="Line 67"/>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1" name="Line 68"/>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2" name="Line 69"/>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3" name="Line 70"/>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4" name="Rectangle 71"/>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5" name="Rectangle 72"/>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6" name="Rectangle 73"/>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7" name="Rectangle 74"/>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8" name="Rectangle 75"/>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9" name="Rectangle 76"/>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0" name="Rectangle 77"/>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1" name="Rectangle 78"/>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2" name="Rectangle 79"/>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3" name="Rectangle 80"/>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4" name="Rectangle 81"/>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5" name="Rectangle 82"/>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6" name="Rectangle 83"/>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7" name="Rectangle 84"/>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8" name="Line 85"/>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59" name="Line 86"/>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0" name="Line 87"/>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1" name="Line 88"/>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2" name="Line 89"/>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3" name="Line 90"/>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4" name="Line 91"/>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5" name="Line 92"/>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6" name="Line 93"/>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7" name="Line 94"/>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8" name="Line 95"/>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9" name="Line 96"/>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0" name="Line 97"/>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1" name="Line 98"/>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2" name="Line 99"/>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3" name="Line 100"/>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4" name="Rectangle 101"/>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5" name="Rectangle 102"/>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6" name="Rectangle 103"/>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7" name="Rectangle 104"/>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8" name="Rectangle 105"/>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9" name="Rectangle 106"/>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80" name="Line 107"/>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1" name="Line 108"/>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2" name="Line 109"/>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3" name="Line 110"/>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4" name="Line 111"/>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5" name="Line 112"/>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6" name="Line 113"/>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7" name="Line 114"/>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8" name="Line 115"/>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9" name="Rectangle 116"/>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0" name="Rectangle 117"/>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1" name="Rectangle 118"/>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2" name="Rectangle 119"/>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3" name="Rectangle 120"/>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4" name="Rectangle 121"/>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5" name="Line 122"/>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6" name="Line 123"/>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7" name="Line 124"/>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8" name="Line 125"/>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9" name="Line 126"/>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0" name="Line 127"/>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1" name="Line 128"/>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2" name="Line 129"/>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3" name="Line 130"/>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4" name="Rectangle 131"/>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5" name="Rectangle 132"/>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6" name="Rectangle 133"/>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7" name="Rectangle 134"/>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8" name="Rectangle 135"/>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9" name="Rectangle 136"/>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10" name="Line 137"/>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1" name="Line 138"/>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2" name="Line 139"/>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3" name="Line 140"/>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4" name="Line 141"/>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5" name="Line 142"/>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6" name="Line 143"/>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7" name="Line 144"/>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8" name="Line 145"/>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9" name="Rectangle 146"/>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0" name="Rectangle 147"/>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1" name="Rectangle 148"/>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2" name="Rectangle 149"/>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3" name="Rectangle 150"/>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4" name="Rectangle 151"/>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5" name="Rectangle 152"/>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6" name="Rectangle 153"/>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7" name="Rectangle 154"/>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8" name="Rectangle 155"/>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9" name="Rectangle 156"/>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0" name="Rectangle 157"/>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1" name="Rectangle 158"/>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2" name="Rectangle 159"/>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3" name="Rectangle 160"/>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4" name="Rectangle 161"/>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5" name="Rectangle 162"/>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6" name="Rectangle 163"/>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7" name="Line 164"/>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8" name="Line 165"/>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9" name="Line 166"/>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0" name="Line 167"/>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1" name="Line 168"/>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2" name="Line 169"/>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3" name="Line 170"/>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4" name="Line 171"/>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5" name="Line 172"/>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6" name="Line 173"/>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7" name="Line 174"/>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8" name="AutoShape 175"/>
              <p:cNvSpPr>
                <a:spLocks noChangeArrowheads="1"/>
              </p:cNvSpPr>
              <p:nvPr/>
            </p:nvSpPr>
            <p:spPr bwMode="auto">
              <a:xfrm>
                <a:off x="4800" y="2544"/>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4449" name="AutoShape 176"/>
              <p:cNvCxnSpPr>
                <a:cxnSpLocks noChangeShapeType="1"/>
                <a:stCxn id="54448" idx="1"/>
                <a:endCxn id="54448" idx="3"/>
              </p:cNvCxnSpPr>
              <p:nvPr/>
            </p:nvCxnSpPr>
            <p:spPr bwMode="auto">
              <a:xfrm>
                <a:off x="4863" y="2736"/>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50" name="Line 177"/>
              <p:cNvSpPr>
                <a:spLocks noChangeShapeType="1"/>
              </p:cNvSpPr>
              <p:nvPr/>
            </p:nvSpPr>
            <p:spPr bwMode="auto">
              <a:xfrm>
                <a:off x="4848" y="2640"/>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1" name="Line 178"/>
              <p:cNvSpPr>
                <a:spLocks noChangeShapeType="1"/>
              </p:cNvSpPr>
              <p:nvPr/>
            </p:nvSpPr>
            <p:spPr bwMode="auto">
              <a:xfrm>
                <a:off x="4896" y="2832"/>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2" name="Rectangle 179"/>
              <p:cNvSpPr>
                <a:spLocks noChangeArrowheads="1"/>
              </p:cNvSpPr>
              <p:nvPr/>
            </p:nvSpPr>
            <p:spPr bwMode="auto">
              <a:xfrm>
                <a:off x="374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3" name="Rectangle 180"/>
              <p:cNvSpPr>
                <a:spLocks noChangeArrowheads="1"/>
              </p:cNvSpPr>
              <p:nvPr/>
            </p:nvSpPr>
            <p:spPr bwMode="auto">
              <a:xfrm>
                <a:off x="362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4" name="Rectangle 181"/>
              <p:cNvSpPr>
                <a:spLocks noChangeArrowheads="1"/>
              </p:cNvSpPr>
              <p:nvPr/>
            </p:nvSpPr>
            <p:spPr bwMode="auto">
              <a:xfrm>
                <a:off x="3513" y="322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5" name="Rectangle 182"/>
              <p:cNvSpPr>
                <a:spLocks noChangeArrowheads="1"/>
              </p:cNvSpPr>
              <p:nvPr/>
            </p:nvSpPr>
            <p:spPr bwMode="auto">
              <a:xfrm>
                <a:off x="339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6" name="Rectangle 183"/>
              <p:cNvSpPr>
                <a:spLocks noChangeArrowheads="1"/>
              </p:cNvSpPr>
              <p:nvPr/>
            </p:nvSpPr>
            <p:spPr bwMode="auto">
              <a:xfrm>
                <a:off x="328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7" name="Rectangle 184"/>
              <p:cNvSpPr>
                <a:spLocks noChangeArrowheads="1"/>
              </p:cNvSpPr>
              <p:nvPr/>
            </p:nvSpPr>
            <p:spPr bwMode="auto">
              <a:xfrm>
                <a:off x="316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8" name="Rectangle 185"/>
              <p:cNvSpPr>
                <a:spLocks noChangeArrowheads="1"/>
              </p:cNvSpPr>
              <p:nvPr/>
            </p:nvSpPr>
            <p:spPr bwMode="auto">
              <a:xfrm>
                <a:off x="374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9" name="Rectangle 186"/>
              <p:cNvSpPr>
                <a:spLocks noChangeArrowheads="1"/>
              </p:cNvSpPr>
              <p:nvPr/>
            </p:nvSpPr>
            <p:spPr bwMode="auto">
              <a:xfrm>
                <a:off x="362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0" name="Rectangle 187"/>
              <p:cNvSpPr>
                <a:spLocks noChangeArrowheads="1"/>
              </p:cNvSpPr>
              <p:nvPr/>
            </p:nvSpPr>
            <p:spPr bwMode="auto">
              <a:xfrm>
                <a:off x="351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1" name="Rectangle 188"/>
              <p:cNvSpPr>
                <a:spLocks noChangeArrowheads="1"/>
              </p:cNvSpPr>
              <p:nvPr/>
            </p:nvSpPr>
            <p:spPr bwMode="auto">
              <a:xfrm>
                <a:off x="339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2" name="Rectangle 189"/>
              <p:cNvSpPr>
                <a:spLocks noChangeArrowheads="1"/>
              </p:cNvSpPr>
              <p:nvPr/>
            </p:nvSpPr>
            <p:spPr bwMode="auto">
              <a:xfrm>
                <a:off x="3283"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3" name="Rectangle 190"/>
              <p:cNvSpPr>
                <a:spLocks noChangeArrowheads="1"/>
              </p:cNvSpPr>
              <p:nvPr/>
            </p:nvSpPr>
            <p:spPr bwMode="auto">
              <a:xfrm>
                <a:off x="3168"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4" name="Rectangle 191"/>
              <p:cNvSpPr>
                <a:spLocks noChangeArrowheads="1"/>
              </p:cNvSpPr>
              <p:nvPr/>
            </p:nvSpPr>
            <p:spPr bwMode="auto">
              <a:xfrm>
                <a:off x="374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5" name="Rectangle 192"/>
              <p:cNvSpPr>
                <a:spLocks noChangeArrowheads="1"/>
              </p:cNvSpPr>
              <p:nvPr/>
            </p:nvSpPr>
            <p:spPr bwMode="auto">
              <a:xfrm>
                <a:off x="362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6" name="Rectangle 193"/>
              <p:cNvSpPr>
                <a:spLocks noChangeArrowheads="1"/>
              </p:cNvSpPr>
              <p:nvPr/>
            </p:nvSpPr>
            <p:spPr bwMode="auto">
              <a:xfrm>
                <a:off x="3513"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7" name="Rectangle 194"/>
              <p:cNvSpPr>
                <a:spLocks noChangeArrowheads="1"/>
              </p:cNvSpPr>
              <p:nvPr/>
            </p:nvSpPr>
            <p:spPr bwMode="auto">
              <a:xfrm>
                <a:off x="339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8" name="Rectangle 195"/>
              <p:cNvSpPr>
                <a:spLocks noChangeArrowheads="1"/>
              </p:cNvSpPr>
              <p:nvPr/>
            </p:nvSpPr>
            <p:spPr bwMode="auto">
              <a:xfrm>
                <a:off x="328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9" name="Rectangle 196"/>
              <p:cNvSpPr>
                <a:spLocks noChangeArrowheads="1"/>
              </p:cNvSpPr>
              <p:nvPr/>
            </p:nvSpPr>
            <p:spPr bwMode="auto">
              <a:xfrm>
                <a:off x="3168"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0" name="Rectangle 197"/>
              <p:cNvSpPr>
                <a:spLocks noChangeArrowheads="1"/>
              </p:cNvSpPr>
              <p:nvPr/>
            </p:nvSpPr>
            <p:spPr bwMode="auto">
              <a:xfrm>
                <a:off x="374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1" name="Rectangle 198"/>
              <p:cNvSpPr>
                <a:spLocks noChangeArrowheads="1"/>
              </p:cNvSpPr>
              <p:nvPr/>
            </p:nvSpPr>
            <p:spPr bwMode="auto">
              <a:xfrm>
                <a:off x="362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2" name="Rectangle 199"/>
              <p:cNvSpPr>
                <a:spLocks noChangeArrowheads="1"/>
              </p:cNvSpPr>
              <p:nvPr/>
            </p:nvSpPr>
            <p:spPr bwMode="auto">
              <a:xfrm>
                <a:off x="3513"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3" name="Rectangle 200"/>
              <p:cNvSpPr>
                <a:spLocks noChangeArrowheads="1"/>
              </p:cNvSpPr>
              <p:nvPr/>
            </p:nvSpPr>
            <p:spPr bwMode="auto">
              <a:xfrm>
                <a:off x="3398"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4" name="Rectangle 201"/>
              <p:cNvSpPr>
                <a:spLocks noChangeArrowheads="1"/>
              </p:cNvSpPr>
              <p:nvPr/>
            </p:nvSpPr>
            <p:spPr bwMode="auto">
              <a:xfrm>
                <a:off x="328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5" name="Rectangle 202"/>
              <p:cNvSpPr>
                <a:spLocks noChangeArrowheads="1"/>
              </p:cNvSpPr>
              <p:nvPr/>
            </p:nvSpPr>
            <p:spPr bwMode="auto">
              <a:xfrm>
                <a:off x="316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6" name="Rectangle 203"/>
              <p:cNvSpPr>
                <a:spLocks noChangeArrowheads="1"/>
              </p:cNvSpPr>
              <p:nvPr/>
            </p:nvSpPr>
            <p:spPr bwMode="auto">
              <a:xfrm>
                <a:off x="3743"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7" name="Rectangle 204"/>
              <p:cNvSpPr>
                <a:spLocks noChangeArrowheads="1"/>
              </p:cNvSpPr>
              <p:nvPr/>
            </p:nvSpPr>
            <p:spPr bwMode="auto">
              <a:xfrm>
                <a:off x="3628"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8" name="Rectangle 205"/>
              <p:cNvSpPr>
                <a:spLocks noChangeArrowheads="1"/>
              </p:cNvSpPr>
              <p:nvPr/>
            </p:nvSpPr>
            <p:spPr bwMode="auto">
              <a:xfrm>
                <a:off x="351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9" name="Rectangle 206"/>
              <p:cNvSpPr>
                <a:spLocks noChangeArrowheads="1"/>
              </p:cNvSpPr>
              <p:nvPr/>
            </p:nvSpPr>
            <p:spPr bwMode="auto">
              <a:xfrm>
                <a:off x="339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0" name="Rectangle 207"/>
              <p:cNvSpPr>
                <a:spLocks noChangeArrowheads="1"/>
              </p:cNvSpPr>
              <p:nvPr/>
            </p:nvSpPr>
            <p:spPr bwMode="auto">
              <a:xfrm>
                <a:off x="328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1" name="Rectangle 208"/>
              <p:cNvSpPr>
                <a:spLocks noChangeArrowheads="1"/>
              </p:cNvSpPr>
              <p:nvPr/>
            </p:nvSpPr>
            <p:spPr bwMode="auto">
              <a:xfrm>
                <a:off x="316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2" name="Rectangle 209"/>
              <p:cNvSpPr>
                <a:spLocks noChangeArrowheads="1"/>
              </p:cNvSpPr>
              <p:nvPr/>
            </p:nvSpPr>
            <p:spPr bwMode="auto">
              <a:xfrm>
                <a:off x="374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3" name="Rectangle 210"/>
              <p:cNvSpPr>
                <a:spLocks noChangeArrowheads="1"/>
              </p:cNvSpPr>
              <p:nvPr/>
            </p:nvSpPr>
            <p:spPr bwMode="auto">
              <a:xfrm>
                <a:off x="362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4" name="Rectangle 211"/>
              <p:cNvSpPr>
                <a:spLocks noChangeArrowheads="1"/>
              </p:cNvSpPr>
              <p:nvPr/>
            </p:nvSpPr>
            <p:spPr bwMode="auto">
              <a:xfrm>
                <a:off x="351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5" name="Rectangle 212"/>
              <p:cNvSpPr>
                <a:spLocks noChangeArrowheads="1"/>
              </p:cNvSpPr>
              <p:nvPr/>
            </p:nvSpPr>
            <p:spPr bwMode="auto">
              <a:xfrm>
                <a:off x="3398" y="256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6" name="Rectangle 213"/>
              <p:cNvSpPr>
                <a:spLocks noChangeArrowheads="1"/>
              </p:cNvSpPr>
              <p:nvPr/>
            </p:nvSpPr>
            <p:spPr bwMode="auto">
              <a:xfrm>
                <a:off x="328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7" name="Rectangle 214"/>
              <p:cNvSpPr>
                <a:spLocks noChangeArrowheads="1"/>
              </p:cNvSpPr>
              <p:nvPr/>
            </p:nvSpPr>
            <p:spPr bwMode="auto">
              <a:xfrm>
                <a:off x="316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8" name="Rectangle 215"/>
              <p:cNvSpPr>
                <a:spLocks noChangeArrowheads="1"/>
              </p:cNvSpPr>
              <p:nvPr/>
            </p:nvSpPr>
            <p:spPr bwMode="auto">
              <a:xfrm>
                <a:off x="3743"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9" name="Rectangle 216"/>
              <p:cNvSpPr>
                <a:spLocks noChangeArrowheads="1"/>
              </p:cNvSpPr>
              <p:nvPr/>
            </p:nvSpPr>
            <p:spPr bwMode="auto">
              <a:xfrm>
                <a:off x="3628"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0" name="Rectangle 217"/>
              <p:cNvSpPr>
                <a:spLocks noChangeArrowheads="1"/>
              </p:cNvSpPr>
              <p:nvPr/>
            </p:nvSpPr>
            <p:spPr bwMode="auto">
              <a:xfrm>
                <a:off x="351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1" name="Rectangle 218"/>
              <p:cNvSpPr>
                <a:spLocks noChangeArrowheads="1"/>
              </p:cNvSpPr>
              <p:nvPr/>
            </p:nvSpPr>
            <p:spPr bwMode="auto">
              <a:xfrm>
                <a:off x="339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2" name="Rectangle 219"/>
              <p:cNvSpPr>
                <a:spLocks noChangeArrowheads="1"/>
              </p:cNvSpPr>
              <p:nvPr/>
            </p:nvSpPr>
            <p:spPr bwMode="auto">
              <a:xfrm>
                <a:off x="328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3" name="Rectangle 220"/>
              <p:cNvSpPr>
                <a:spLocks noChangeArrowheads="1"/>
              </p:cNvSpPr>
              <p:nvPr/>
            </p:nvSpPr>
            <p:spPr bwMode="auto">
              <a:xfrm>
                <a:off x="316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4" name="Rectangle 221"/>
              <p:cNvSpPr>
                <a:spLocks noChangeArrowheads="1"/>
              </p:cNvSpPr>
              <p:nvPr/>
            </p:nvSpPr>
            <p:spPr bwMode="auto">
              <a:xfrm>
                <a:off x="374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5" name="Rectangle 222"/>
              <p:cNvSpPr>
                <a:spLocks noChangeArrowheads="1"/>
              </p:cNvSpPr>
              <p:nvPr/>
            </p:nvSpPr>
            <p:spPr bwMode="auto">
              <a:xfrm>
                <a:off x="3628"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6" name="Rectangle 223"/>
              <p:cNvSpPr>
                <a:spLocks noChangeArrowheads="1"/>
              </p:cNvSpPr>
              <p:nvPr/>
            </p:nvSpPr>
            <p:spPr bwMode="auto">
              <a:xfrm>
                <a:off x="351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7" name="Rectangle 224"/>
              <p:cNvSpPr>
                <a:spLocks noChangeArrowheads="1"/>
              </p:cNvSpPr>
              <p:nvPr/>
            </p:nvSpPr>
            <p:spPr bwMode="auto">
              <a:xfrm>
                <a:off x="339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8" name="Rectangle 225"/>
              <p:cNvSpPr>
                <a:spLocks noChangeArrowheads="1"/>
              </p:cNvSpPr>
              <p:nvPr/>
            </p:nvSpPr>
            <p:spPr bwMode="auto">
              <a:xfrm>
                <a:off x="328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9" name="Rectangle 226"/>
              <p:cNvSpPr>
                <a:spLocks noChangeArrowheads="1"/>
              </p:cNvSpPr>
              <p:nvPr/>
            </p:nvSpPr>
            <p:spPr bwMode="auto">
              <a:xfrm>
                <a:off x="316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00" name="Line 227"/>
              <p:cNvSpPr>
                <a:spLocks noChangeShapeType="1"/>
              </p:cNvSpPr>
              <p:nvPr/>
            </p:nvSpPr>
            <p:spPr bwMode="auto">
              <a:xfrm>
                <a:off x="3168" y="24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1" name="Line 228"/>
              <p:cNvSpPr>
                <a:spLocks noChangeShapeType="1"/>
              </p:cNvSpPr>
              <p:nvPr/>
            </p:nvSpPr>
            <p:spPr bwMode="auto">
              <a:xfrm>
                <a:off x="3168" y="256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2" name="Line 229"/>
              <p:cNvSpPr>
                <a:spLocks noChangeShapeType="1"/>
              </p:cNvSpPr>
              <p:nvPr/>
            </p:nvSpPr>
            <p:spPr bwMode="auto">
              <a:xfrm>
                <a:off x="3168" y="270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3" name="Line 230"/>
              <p:cNvSpPr>
                <a:spLocks noChangeShapeType="1"/>
              </p:cNvSpPr>
              <p:nvPr/>
            </p:nvSpPr>
            <p:spPr bwMode="auto">
              <a:xfrm>
                <a:off x="3168" y="283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4" name="Line 231"/>
              <p:cNvSpPr>
                <a:spLocks noChangeShapeType="1"/>
              </p:cNvSpPr>
              <p:nvPr/>
            </p:nvSpPr>
            <p:spPr bwMode="auto">
              <a:xfrm>
                <a:off x="3168" y="296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5" name="Line 232"/>
              <p:cNvSpPr>
                <a:spLocks noChangeShapeType="1"/>
              </p:cNvSpPr>
              <p:nvPr/>
            </p:nvSpPr>
            <p:spPr bwMode="auto">
              <a:xfrm>
                <a:off x="3168" y="309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6" name="Line 233"/>
              <p:cNvSpPr>
                <a:spLocks noChangeShapeType="1"/>
              </p:cNvSpPr>
              <p:nvPr/>
            </p:nvSpPr>
            <p:spPr bwMode="auto">
              <a:xfrm>
                <a:off x="3168" y="322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7" name="Line 234"/>
              <p:cNvSpPr>
                <a:spLocks noChangeShapeType="1"/>
              </p:cNvSpPr>
              <p:nvPr/>
            </p:nvSpPr>
            <p:spPr bwMode="auto">
              <a:xfrm>
                <a:off x="316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8" name="Line 235"/>
              <p:cNvSpPr>
                <a:spLocks noChangeShapeType="1"/>
              </p:cNvSpPr>
              <p:nvPr/>
            </p:nvSpPr>
            <p:spPr bwMode="auto">
              <a:xfrm>
                <a:off x="328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9" name="Line 236"/>
              <p:cNvSpPr>
                <a:spLocks noChangeShapeType="1"/>
              </p:cNvSpPr>
              <p:nvPr/>
            </p:nvSpPr>
            <p:spPr bwMode="auto">
              <a:xfrm>
                <a:off x="339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0" name="Line 237"/>
              <p:cNvSpPr>
                <a:spLocks noChangeShapeType="1"/>
              </p:cNvSpPr>
              <p:nvPr/>
            </p:nvSpPr>
            <p:spPr bwMode="auto">
              <a:xfrm>
                <a:off x="351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1" name="Line 238"/>
              <p:cNvSpPr>
                <a:spLocks noChangeShapeType="1"/>
              </p:cNvSpPr>
              <p:nvPr/>
            </p:nvSpPr>
            <p:spPr bwMode="auto">
              <a:xfrm>
                <a:off x="362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2" name="Line 239"/>
              <p:cNvSpPr>
                <a:spLocks noChangeShapeType="1"/>
              </p:cNvSpPr>
              <p:nvPr/>
            </p:nvSpPr>
            <p:spPr bwMode="auto">
              <a:xfrm>
                <a:off x="374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3" name="Line 240"/>
              <p:cNvSpPr>
                <a:spLocks noChangeShapeType="1"/>
              </p:cNvSpPr>
              <p:nvPr/>
            </p:nvSpPr>
            <p:spPr bwMode="auto">
              <a:xfrm>
                <a:off x="385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4" name="Line 241"/>
              <p:cNvSpPr>
                <a:spLocks noChangeShapeType="1"/>
              </p:cNvSpPr>
              <p:nvPr/>
            </p:nvSpPr>
            <p:spPr bwMode="auto">
              <a:xfrm>
                <a:off x="3628" y="2304"/>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5" name="Line 242"/>
              <p:cNvSpPr>
                <a:spLocks noChangeShapeType="1"/>
              </p:cNvSpPr>
              <p:nvPr/>
            </p:nvSpPr>
            <p:spPr bwMode="auto">
              <a:xfrm>
                <a:off x="3168" y="230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6" name="Line 243"/>
              <p:cNvSpPr>
                <a:spLocks noChangeShapeType="1"/>
              </p:cNvSpPr>
              <p:nvPr/>
            </p:nvSpPr>
            <p:spPr bwMode="auto">
              <a:xfrm>
                <a:off x="3168" y="336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7" name="Rectangle 244"/>
              <p:cNvSpPr>
                <a:spLocks noChangeArrowheads="1"/>
              </p:cNvSpPr>
              <p:nvPr/>
            </p:nvSpPr>
            <p:spPr bwMode="auto">
              <a:xfrm>
                <a:off x="231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8" name="Rectangle 245"/>
              <p:cNvSpPr>
                <a:spLocks noChangeArrowheads="1"/>
              </p:cNvSpPr>
              <p:nvPr/>
            </p:nvSpPr>
            <p:spPr bwMode="auto">
              <a:xfrm>
                <a:off x="2176"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9" name="Rectangle 246"/>
              <p:cNvSpPr>
                <a:spLocks noChangeArrowheads="1"/>
              </p:cNvSpPr>
              <p:nvPr/>
            </p:nvSpPr>
            <p:spPr bwMode="auto">
              <a:xfrm>
                <a:off x="2040"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0" name="Rectangle 247"/>
              <p:cNvSpPr>
                <a:spLocks noChangeArrowheads="1"/>
              </p:cNvSpPr>
              <p:nvPr/>
            </p:nvSpPr>
            <p:spPr bwMode="auto">
              <a:xfrm>
                <a:off x="1904"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1" name="Rectangle 248"/>
              <p:cNvSpPr>
                <a:spLocks noChangeArrowheads="1"/>
              </p:cNvSpPr>
              <p:nvPr/>
            </p:nvSpPr>
            <p:spPr bwMode="auto">
              <a:xfrm>
                <a:off x="1768"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2" name="Rectangle 249"/>
              <p:cNvSpPr>
                <a:spLocks noChangeArrowheads="1"/>
              </p:cNvSpPr>
              <p:nvPr/>
            </p:nvSpPr>
            <p:spPr bwMode="auto">
              <a:xfrm>
                <a:off x="163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3" name="Rectangle 250"/>
              <p:cNvSpPr>
                <a:spLocks noChangeArrowheads="1"/>
              </p:cNvSpPr>
              <p:nvPr/>
            </p:nvSpPr>
            <p:spPr bwMode="auto">
              <a:xfrm>
                <a:off x="2312"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4" name="Rectangle 251"/>
              <p:cNvSpPr>
                <a:spLocks noChangeArrowheads="1"/>
              </p:cNvSpPr>
              <p:nvPr/>
            </p:nvSpPr>
            <p:spPr bwMode="auto">
              <a:xfrm>
                <a:off x="2176"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5" name="Rectangle 252"/>
              <p:cNvSpPr>
                <a:spLocks noChangeArrowheads="1"/>
              </p:cNvSpPr>
              <p:nvPr/>
            </p:nvSpPr>
            <p:spPr bwMode="auto">
              <a:xfrm>
                <a:off x="2040"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6" name="Rectangle 253"/>
              <p:cNvSpPr>
                <a:spLocks noChangeArrowheads="1"/>
              </p:cNvSpPr>
              <p:nvPr/>
            </p:nvSpPr>
            <p:spPr bwMode="auto">
              <a:xfrm>
                <a:off x="1904"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7" name="Rectangle 254"/>
              <p:cNvSpPr>
                <a:spLocks noChangeArrowheads="1"/>
              </p:cNvSpPr>
              <p:nvPr/>
            </p:nvSpPr>
            <p:spPr bwMode="auto">
              <a:xfrm>
                <a:off x="1768"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8" name="Rectangle 255"/>
              <p:cNvSpPr>
                <a:spLocks noChangeArrowheads="1"/>
              </p:cNvSpPr>
              <p:nvPr/>
            </p:nvSpPr>
            <p:spPr bwMode="auto">
              <a:xfrm>
                <a:off x="1632"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9" name="Rectangle 256"/>
              <p:cNvSpPr>
                <a:spLocks noChangeArrowheads="1"/>
              </p:cNvSpPr>
              <p:nvPr/>
            </p:nvSpPr>
            <p:spPr bwMode="auto">
              <a:xfrm>
                <a:off x="231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0" name="Rectangle 257"/>
              <p:cNvSpPr>
                <a:spLocks noChangeArrowheads="1"/>
              </p:cNvSpPr>
              <p:nvPr/>
            </p:nvSpPr>
            <p:spPr bwMode="auto">
              <a:xfrm>
                <a:off x="2176"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1" name="Rectangle 258"/>
              <p:cNvSpPr>
                <a:spLocks noChangeArrowheads="1"/>
              </p:cNvSpPr>
              <p:nvPr/>
            </p:nvSpPr>
            <p:spPr bwMode="auto">
              <a:xfrm>
                <a:off x="2040"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2" name="Rectangle 259"/>
              <p:cNvSpPr>
                <a:spLocks noChangeArrowheads="1"/>
              </p:cNvSpPr>
              <p:nvPr/>
            </p:nvSpPr>
            <p:spPr bwMode="auto">
              <a:xfrm>
                <a:off x="1904"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3" name="Rectangle 260"/>
              <p:cNvSpPr>
                <a:spLocks noChangeArrowheads="1"/>
              </p:cNvSpPr>
              <p:nvPr/>
            </p:nvSpPr>
            <p:spPr bwMode="auto">
              <a:xfrm>
                <a:off x="1768"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4" name="Rectangle 261"/>
              <p:cNvSpPr>
                <a:spLocks noChangeArrowheads="1"/>
              </p:cNvSpPr>
              <p:nvPr/>
            </p:nvSpPr>
            <p:spPr bwMode="auto">
              <a:xfrm>
                <a:off x="163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5" name="Line 262"/>
              <p:cNvSpPr>
                <a:spLocks noChangeShapeType="1"/>
              </p:cNvSpPr>
              <p:nvPr/>
            </p:nvSpPr>
            <p:spPr bwMode="auto">
              <a:xfrm>
                <a:off x="1632" y="230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6" name="Line 263"/>
              <p:cNvSpPr>
                <a:spLocks noChangeShapeType="1"/>
              </p:cNvSpPr>
              <p:nvPr/>
            </p:nvSpPr>
            <p:spPr bwMode="auto">
              <a:xfrm>
                <a:off x="1632" y="262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7" name="Line 264"/>
              <p:cNvSpPr>
                <a:spLocks noChangeShapeType="1"/>
              </p:cNvSpPr>
              <p:nvPr/>
            </p:nvSpPr>
            <p:spPr bwMode="auto">
              <a:xfrm>
                <a:off x="1632" y="294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8" name="Line 265"/>
              <p:cNvSpPr>
                <a:spLocks noChangeShapeType="1"/>
              </p:cNvSpPr>
              <p:nvPr/>
            </p:nvSpPr>
            <p:spPr bwMode="auto">
              <a:xfrm>
                <a:off x="1632" y="326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9" name="Line 266"/>
              <p:cNvSpPr>
                <a:spLocks noChangeShapeType="1"/>
              </p:cNvSpPr>
              <p:nvPr/>
            </p:nvSpPr>
            <p:spPr bwMode="auto">
              <a:xfrm>
                <a:off x="1632"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0" name="Line 267"/>
              <p:cNvSpPr>
                <a:spLocks noChangeShapeType="1"/>
              </p:cNvSpPr>
              <p:nvPr/>
            </p:nvSpPr>
            <p:spPr bwMode="auto">
              <a:xfrm>
                <a:off x="1768"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1" name="Line 268"/>
              <p:cNvSpPr>
                <a:spLocks noChangeShapeType="1"/>
              </p:cNvSpPr>
              <p:nvPr/>
            </p:nvSpPr>
            <p:spPr bwMode="auto">
              <a:xfrm>
                <a:off x="1904"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2" name="Line 269"/>
              <p:cNvSpPr>
                <a:spLocks noChangeShapeType="1"/>
              </p:cNvSpPr>
              <p:nvPr/>
            </p:nvSpPr>
            <p:spPr bwMode="auto">
              <a:xfrm>
                <a:off x="204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3" name="Line 270"/>
              <p:cNvSpPr>
                <a:spLocks noChangeShapeType="1"/>
              </p:cNvSpPr>
              <p:nvPr/>
            </p:nvSpPr>
            <p:spPr bwMode="auto">
              <a:xfrm>
                <a:off x="2176"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4" name="Line 271"/>
              <p:cNvSpPr>
                <a:spLocks noChangeShapeType="1"/>
              </p:cNvSpPr>
              <p:nvPr/>
            </p:nvSpPr>
            <p:spPr bwMode="auto">
              <a:xfrm>
                <a:off x="2312"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5" name="Line 272"/>
              <p:cNvSpPr>
                <a:spLocks noChangeShapeType="1"/>
              </p:cNvSpPr>
              <p:nvPr/>
            </p:nvSpPr>
            <p:spPr bwMode="auto">
              <a:xfrm>
                <a:off x="2448"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6" name="Rectangle 273"/>
              <p:cNvSpPr>
                <a:spLocks noChangeArrowheads="1"/>
              </p:cNvSpPr>
              <p:nvPr/>
            </p:nvSpPr>
            <p:spPr bwMode="auto">
              <a:xfrm>
                <a:off x="93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7" name="Rectangle 274"/>
              <p:cNvSpPr>
                <a:spLocks noChangeArrowheads="1"/>
              </p:cNvSpPr>
              <p:nvPr/>
            </p:nvSpPr>
            <p:spPr bwMode="auto">
              <a:xfrm>
                <a:off x="81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8" name="Rectangle 275"/>
              <p:cNvSpPr>
                <a:spLocks noChangeArrowheads="1"/>
              </p:cNvSpPr>
              <p:nvPr/>
            </p:nvSpPr>
            <p:spPr bwMode="auto">
              <a:xfrm>
                <a:off x="70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9" name="Rectangle 276"/>
              <p:cNvSpPr>
                <a:spLocks noChangeArrowheads="1"/>
              </p:cNvSpPr>
              <p:nvPr/>
            </p:nvSpPr>
            <p:spPr bwMode="auto">
              <a:xfrm>
                <a:off x="58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0" name="Rectangle 277"/>
              <p:cNvSpPr>
                <a:spLocks noChangeArrowheads="1"/>
              </p:cNvSpPr>
              <p:nvPr/>
            </p:nvSpPr>
            <p:spPr bwMode="auto">
              <a:xfrm>
                <a:off x="47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1" name="Rectangle 278"/>
              <p:cNvSpPr>
                <a:spLocks noChangeArrowheads="1"/>
              </p:cNvSpPr>
              <p:nvPr/>
            </p:nvSpPr>
            <p:spPr bwMode="auto">
              <a:xfrm>
                <a:off x="35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2" name="Rectangle 279"/>
              <p:cNvSpPr>
                <a:spLocks noChangeArrowheads="1"/>
              </p:cNvSpPr>
              <p:nvPr/>
            </p:nvSpPr>
            <p:spPr bwMode="auto">
              <a:xfrm>
                <a:off x="240" y="278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3" name="Rectangle 280"/>
              <p:cNvSpPr>
                <a:spLocks noChangeArrowheads="1"/>
              </p:cNvSpPr>
              <p:nvPr/>
            </p:nvSpPr>
            <p:spPr bwMode="auto">
              <a:xfrm>
                <a:off x="93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4" name="Rectangle 281"/>
              <p:cNvSpPr>
                <a:spLocks noChangeArrowheads="1"/>
              </p:cNvSpPr>
              <p:nvPr/>
            </p:nvSpPr>
            <p:spPr bwMode="auto">
              <a:xfrm>
                <a:off x="81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5" name="Rectangle 282"/>
              <p:cNvSpPr>
                <a:spLocks noChangeArrowheads="1"/>
              </p:cNvSpPr>
              <p:nvPr/>
            </p:nvSpPr>
            <p:spPr bwMode="auto">
              <a:xfrm>
                <a:off x="70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6" name="Rectangle 283"/>
              <p:cNvSpPr>
                <a:spLocks noChangeArrowheads="1"/>
              </p:cNvSpPr>
              <p:nvPr/>
            </p:nvSpPr>
            <p:spPr bwMode="auto">
              <a:xfrm>
                <a:off x="58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7" name="Rectangle 284"/>
              <p:cNvSpPr>
                <a:spLocks noChangeArrowheads="1"/>
              </p:cNvSpPr>
              <p:nvPr/>
            </p:nvSpPr>
            <p:spPr bwMode="auto">
              <a:xfrm>
                <a:off x="47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8" name="Rectangle 285"/>
              <p:cNvSpPr>
                <a:spLocks noChangeArrowheads="1"/>
              </p:cNvSpPr>
              <p:nvPr/>
            </p:nvSpPr>
            <p:spPr bwMode="auto">
              <a:xfrm>
                <a:off x="35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9" name="Rectangle 286"/>
              <p:cNvSpPr>
                <a:spLocks noChangeArrowheads="1"/>
              </p:cNvSpPr>
              <p:nvPr/>
            </p:nvSpPr>
            <p:spPr bwMode="auto">
              <a:xfrm>
                <a:off x="240" y="230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60" name="Line 287"/>
              <p:cNvSpPr>
                <a:spLocks noChangeShapeType="1"/>
              </p:cNvSpPr>
              <p:nvPr/>
            </p:nvSpPr>
            <p:spPr bwMode="auto">
              <a:xfrm>
                <a:off x="240" y="2784"/>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1" name="Line 288"/>
              <p:cNvSpPr>
                <a:spLocks noChangeShapeType="1"/>
              </p:cNvSpPr>
              <p:nvPr/>
            </p:nvSpPr>
            <p:spPr bwMode="auto">
              <a:xfrm>
                <a:off x="240"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2" name="Line 289"/>
              <p:cNvSpPr>
                <a:spLocks noChangeShapeType="1"/>
              </p:cNvSpPr>
              <p:nvPr/>
            </p:nvSpPr>
            <p:spPr bwMode="auto">
              <a:xfrm>
                <a:off x="35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3" name="Line 290"/>
              <p:cNvSpPr>
                <a:spLocks noChangeShapeType="1"/>
              </p:cNvSpPr>
              <p:nvPr/>
            </p:nvSpPr>
            <p:spPr bwMode="auto">
              <a:xfrm>
                <a:off x="47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4" name="Line 291"/>
              <p:cNvSpPr>
                <a:spLocks noChangeShapeType="1"/>
              </p:cNvSpPr>
              <p:nvPr/>
            </p:nvSpPr>
            <p:spPr bwMode="auto">
              <a:xfrm>
                <a:off x="58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5" name="Line 292"/>
              <p:cNvSpPr>
                <a:spLocks noChangeShapeType="1"/>
              </p:cNvSpPr>
              <p:nvPr/>
            </p:nvSpPr>
            <p:spPr bwMode="auto">
              <a:xfrm>
                <a:off x="70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6" name="Line 293"/>
              <p:cNvSpPr>
                <a:spLocks noChangeShapeType="1"/>
              </p:cNvSpPr>
              <p:nvPr/>
            </p:nvSpPr>
            <p:spPr bwMode="auto">
              <a:xfrm>
                <a:off x="81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7" name="Line 294"/>
              <p:cNvSpPr>
                <a:spLocks noChangeShapeType="1"/>
              </p:cNvSpPr>
              <p:nvPr/>
            </p:nvSpPr>
            <p:spPr bwMode="auto">
              <a:xfrm>
                <a:off x="93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8" name="Line 295"/>
              <p:cNvSpPr>
                <a:spLocks noChangeShapeType="1"/>
              </p:cNvSpPr>
              <p:nvPr/>
            </p:nvSpPr>
            <p:spPr bwMode="auto">
              <a:xfrm>
                <a:off x="355" y="230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9" name="Line 296"/>
              <p:cNvSpPr>
                <a:spLocks noChangeShapeType="1"/>
              </p:cNvSpPr>
              <p:nvPr/>
            </p:nvSpPr>
            <p:spPr bwMode="auto">
              <a:xfrm>
                <a:off x="240" y="230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0" name="Line 297"/>
              <p:cNvSpPr>
                <a:spLocks noChangeShapeType="1"/>
              </p:cNvSpPr>
              <p:nvPr/>
            </p:nvSpPr>
            <p:spPr bwMode="auto">
              <a:xfrm>
                <a:off x="470" y="230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1" name="Line 298"/>
              <p:cNvSpPr>
                <a:spLocks noChangeShapeType="1"/>
              </p:cNvSpPr>
              <p:nvPr/>
            </p:nvSpPr>
            <p:spPr bwMode="auto">
              <a:xfrm>
                <a:off x="700" y="326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2" name="Line 299"/>
              <p:cNvSpPr>
                <a:spLocks noChangeShapeType="1"/>
              </p:cNvSpPr>
              <p:nvPr/>
            </p:nvSpPr>
            <p:spPr bwMode="auto">
              <a:xfrm>
                <a:off x="240" y="326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3" name="Line 300"/>
              <p:cNvSpPr>
                <a:spLocks noChangeShapeType="1"/>
              </p:cNvSpPr>
              <p:nvPr/>
            </p:nvSpPr>
            <p:spPr bwMode="auto">
              <a:xfrm>
                <a:off x="815" y="3264"/>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4" name="Line 301"/>
              <p:cNvSpPr>
                <a:spLocks noChangeShapeType="1"/>
              </p:cNvSpPr>
              <p:nvPr/>
            </p:nvSpPr>
            <p:spPr bwMode="auto">
              <a:xfrm>
                <a:off x="1045" y="2784"/>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5" name="Line 302"/>
              <p:cNvSpPr>
                <a:spLocks noChangeShapeType="1"/>
              </p:cNvSpPr>
              <p:nvPr/>
            </p:nvSpPr>
            <p:spPr bwMode="auto">
              <a:xfrm>
                <a:off x="1045" y="2304"/>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6" name="Line 303"/>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7" name="Line 304"/>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8" name="Line 305"/>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9" name="Line 306"/>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0" name="Line 307"/>
              <p:cNvSpPr>
                <a:spLocks noChangeShapeType="1"/>
              </p:cNvSpPr>
              <p:nvPr/>
            </p:nvSpPr>
            <p:spPr bwMode="auto">
              <a:xfrm>
                <a:off x="5136" y="1872"/>
                <a:ext cx="0" cy="57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1" name="Line 308"/>
              <p:cNvSpPr>
                <a:spLocks noChangeShapeType="1"/>
              </p:cNvSpPr>
              <p:nvPr/>
            </p:nvSpPr>
            <p:spPr bwMode="auto">
              <a:xfrm flipH="1">
                <a:off x="4080" y="2736"/>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2" name="Line 309"/>
              <p:cNvSpPr>
                <a:spLocks noChangeShapeType="1"/>
              </p:cNvSpPr>
              <p:nvPr/>
            </p:nvSpPr>
            <p:spPr bwMode="auto">
              <a:xfrm flipH="1">
                <a:off x="2544" y="2784"/>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3" name="Line 310"/>
              <p:cNvSpPr>
                <a:spLocks noChangeShapeType="1"/>
              </p:cNvSpPr>
              <p:nvPr/>
            </p:nvSpPr>
            <p:spPr bwMode="auto">
              <a:xfrm flipH="1">
                <a:off x="1104" y="2784"/>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4" name="Text Box 311"/>
              <p:cNvSpPr txBox="1">
                <a:spLocks noChangeArrowheads="1"/>
              </p:cNvSpPr>
              <p:nvPr/>
            </p:nvSpPr>
            <p:spPr bwMode="auto">
              <a:xfrm>
                <a:off x="192" y="38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4585" name="Text Box 312"/>
              <p:cNvSpPr txBox="1">
                <a:spLocks noChangeArrowheads="1"/>
              </p:cNvSpPr>
              <p:nvPr/>
            </p:nvSpPr>
            <p:spPr bwMode="auto">
              <a:xfrm>
                <a:off x="2544" y="110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4586" name="Text Box 313"/>
              <p:cNvSpPr txBox="1">
                <a:spLocks noChangeArrowheads="1"/>
              </p:cNvSpPr>
              <p:nvPr/>
            </p:nvSpPr>
            <p:spPr bwMode="auto">
              <a:xfrm>
                <a:off x="4800" y="432"/>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Read</a:t>
                </a:r>
              </a:p>
            </p:txBody>
          </p:sp>
          <p:sp>
            <p:nvSpPr>
              <p:cNvPr id="54587" name="Text Box 314"/>
              <p:cNvSpPr txBox="1">
                <a:spLocks noChangeArrowheads="1"/>
              </p:cNvSpPr>
              <p:nvPr/>
            </p:nvSpPr>
            <p:spPr bwMode="auto">
              <a:xfrm>
                <a:off x="4752" y="2976"/>
                <a:ext cx="6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Execute</a:t>
                </a:r>
              </a:p>
            </p:txBody>
          </p:sp>
          <p:sp>
            <p:nvSpPr>
              <p:cNvPr id="54588" name="Text Box 315"/>
              <p:cNvSpPr txBox="1">
                <a:spLocks noChangeArrowheads="1"/>
              </p:cNvSpPr>
              <p:nvPr/>
            </p:nvSpPr>
            <p:spPr bwMode="auto">
              <a:xfrm>
                <a:off x="1680" y="326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Write</a:t>
                </a:r>
              </a:p>
            </p:txBody>
          </p:sp>
          <p:sp>
            <p:nvSpPr>
              <p:cNvPr id="54589" name="Text Box 316"/>
              <p:cNvSpPr txBox="1">
                <a:spLocks noChangeArrowheads="1"/>
              </p:cNvSpPr>
              <p:nvPr/>
            </p:nvSpPr>
            <p:spPr bwMode="auto">
              <a:xfrm>
                <a:off x="336" y="326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Retire</a:t>
                </a:r>
              </a:p>
            </p:txBody>
          </p:sp>
        </p:grpSp>
      </p:gr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071563" y="0"/>
            <a:ext cx="8072437" cy="942975"/>
          </a:xfrm>
        </p:spPr>
        <p:txBody>
          <a:bodyPr/>
          <a:lstStyle/>
          <a:p>
            <a:pPr eaLnBrk="1" hangingPunct="1"/>
            <a:r>
              <a:rPr lang="en-US" altLang="zh-CN"/>
              <a:t>Allocator </a:t>
            </a:r>
            <a:br>
              <a:rPr lang="en-US" altLang="zh-CN"/>
            </a:br>
            <a:r>
              <a:rPr lang="en-US" altLang="zh-CN" sz="3500" b="1">
                <a:solidFill>
                  <a:srgbClr val="FF0000"/>
                </a:solidFill>
              </a:rPr>
              <a:t>Back End</a:t>
            </a:r>
          </a:p>
        </p:txBody>
      </p:sp>
      <p:sp>
        <p:nvSpPr>
          <p:cNvPr id="56323" name="Rectangle 3"/>
          <p:cNvSpPr>
            <a:spLocks noGrp="1" noRot="1" noChangeArrowheads="1"/>
          </p:cNvSpPr>
          <p:nvPr>
            <p:ph idx="1"/>
          </p:nvPr>
        </p:nvSpPr>
        <p:spPr>
          <a:xfrm>
            <a:off x="250825" y="3910013"/>
            <a:ext cx="8640763" cy="1990725"/>
          </a:xfrm>
        </p:spPr>
        <p:txBody>
          <a:bodyPr/>
          <a:lstStyle/>
          <a:p>
            <a:pPr eaLnBrk="1" hangingPunct="1">
              <a:lnSpc>
                <a:spcPct val="85000"/>
              </a:lnSpc>
              <a:buFont typeface="Wingdings" panose="05000000000000000000" pitchFamily="2" charset="2"/>
              <a:buNone/>
            </a:pPr>
            <a:r>
              <a:rPr lang="en-US" altLang="zh-CN" sz="2000" dirty="0"/>
              <a:t>Allocates many of the key machine buffers including</a:t>
            </a:r>
          </a:p>
          <a:p>
            <a:pPr eaLnBrk="1" hangingPunct="1">
              <a:lnSpc>
                <a:spcPct val="85000"/>
              </a:lnSpc>
            </a:pPr>
            <a:r>
              <a:rPr lang="en-US" altLang="zh-CN" sz="2000" dirty="0"/>
              <a:t>126 re-order buffer entries</a:t>
            </a:r>
          </a:p>
          <a:p>
            <a:pPr eaLnBrk="1" hangingPunct="1">
              <a:lnSpc>
                <a:spcPct val="85000"/>
              </a:lnSpc>
            </a:pPr>
            <a:r>
              <a:rPr lang="en-US" altLang="zh-CN" sz="2000" dirty="0"/>
              <a:t>128 integer and floating point physical registers</a:t>
            </a:r>
          </a:p>
          <a:p>
            <a:pPr eaLnBrk="1" hangingPunct="1">
              <a:lnSpc>
                <a:spcPct val="85000"/>
              </a:lnSpc>
            </a:pPr>
            <a:r>
              <a:rPr lang="en-US" altLang="zh-CN" sz="2000" dirty="0"/>
              <a:t>48 load 24 store buffers</a:t>
            </a:r>
          </a:p>
          <a:p>
            <a:pPr eaLnBrk="1" hangingPunct="1">
              <a:lnSpc>
                <a:spcPct val="85000"/>
              </a:lnSpc>
            </a:pPr>
            <a:r>
              <a:rPr lang="en-US" altLang="zh-CN" sz="2000" dirty="0"/>
              <a:t>When HT Technology is enabled, each logical processor can use maximum of 63 re-order buffer entries, 24 load buffers and 12 store buffers</a:t>
            </a:r>
          </a:p>
        </p:txBody>
      </p:sp>
      <p:grpSp>
        <p:nvGrpSpPr>
          <p:cNvPr id="56324" name="Group 4"/>
          <p:cNvGrpSpPr>
            <a:grpSpLocks/>
          </p:cNvGrpSpPr>
          <p:nvPr/>
        </p:nvGrpSpPr>
        <p:grpSpPr bwMode="auto">
          <a:xfrm>
            <a:off x="457200" y="1828800"/>
            <a:ext cx="8153400" cy="1943100"/>
            <a:chOff x="192" y="1152"/>
            <a:chExt cx="5376" cy="1440"/>
          </a:xfrm>
        </p:grpSpPr>
        <p:grpSp>
          <p:nvGrpSpPr>
            <p:cNvPr id="56325" name="Group 5"/>
            <p:cNvGrpSpPr>
              <a:grpSpLocks/>
            </p:cNvGrpSpPr>
            <p:nvPr/>
          </p:nvGrpSpPr>
          <p:grpSpPr bwMode="auto">
            <a:xfrm>
              <a:off x="192" y="1248"/>
              <a:ext cx="5376" cy="1344"/>
              <a:chOff x="192" y="528"/>
              <a:chExt cx="5376" cy="2640"/>
            </a:xfrm>
          </p:grpSpPr>
          <p:sp>
            <p:nvSpPr>
              <p:cNvPr id="56327"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8"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9"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0"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1"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2"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3"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4"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5"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6"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7"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8"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9"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0"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1"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2"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3"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6"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7"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8"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9"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0"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1"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2"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3"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4"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5"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6"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7"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58"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59"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60"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61"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2"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3"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4"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5"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6"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7"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8"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9"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0"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1"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2"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3"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4"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5"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6"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7"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8"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9"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0"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1"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2"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3"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4"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5"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6"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7"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8"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9"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0"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1"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2"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3"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4"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5"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6"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7"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8"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9"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0"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1"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2"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3"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4"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5"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6"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7"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8"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9"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0"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1"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2"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3"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4"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5"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6"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7"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8"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9"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0"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1"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2"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3"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4"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5"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6"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7"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8"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9"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0"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1"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2"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3"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4"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5"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6"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7"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8"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9"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0"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1"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2"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3"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4"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5"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6"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7"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8"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9"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0"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1"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2"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3"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4"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5"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6"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7"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8"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9"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0"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1"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2"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3"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4"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5"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6"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7"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8"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9"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0"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1"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2"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3"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4"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5"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6"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7"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8"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9"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0"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1"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2"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3"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4"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5"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6"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7"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8"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9"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0"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1"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2"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3"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4"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5"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6496" name="AutoShape 175"/>
              <p:cNvCxnSpPr>
                <a:cxnSpLocks noChangeShapeType="1"/>
                <a:stCxn id="56495" idx="1"/>
                <a:endCxn id="56495"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497"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8"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9"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0"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1"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2"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3"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4"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5"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6"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7"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8"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9"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0"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1"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2"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3"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4"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5"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6"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7"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8"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9"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0"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1"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2"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3"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4"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5"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6"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7"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8"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9"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0"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1"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2"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3"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4"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5"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6"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7"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8"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9"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0"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1"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2"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3"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4"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5"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6"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7"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8"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9"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0"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1"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2"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3"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4"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5"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6"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7"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8"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9"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0"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1"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2"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3"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4"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5"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6"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7"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8"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9"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0"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1"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2"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3"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4"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5"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6"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7"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8"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9"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0"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1"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2"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3"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4"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5"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6"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7"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8"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9"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0"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1"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2"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3"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4"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5"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6"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7"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8"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9"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0"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1"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2"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3"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4"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5"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6"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7"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8"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9"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0"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1"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2"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3"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4"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5"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6"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7"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8"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9"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0"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1"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2"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3"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4"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5"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6"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7"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8"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9"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30"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6326" name="Rectangle 310"/>
            <p:cNvSpPr>
              <a:spLocks noChangeArrowheads="1"/>
            </p:cNvSpPr>
            <p:nvPr/>
          </p:nvSpPr>
          <p:spPr bwMode="auto">
            <a:xfrm>
              <a:off x="1248" y="1152"/>
              <a:ext cx="2160"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838200" y="152400"/>
            <a:ext cx="7913688" cy="1298575"/>
          </a:xfrm>
        </p:spPr>
        <p:txBody>
          <a:bodyPr/>
          <a:lstStyle/>
          <a:p>
            <a:pPr eaLnBrk="1" hangingPunct="1"/>
            <a:r>
              <a:rPr lang="en-US" altLang="zh-CN"/>
              <a:t>Register Rename</a:t>
            </a:r>
            <a:br>
              <a:rPr lang="en-US" altLang="zh-CN"/>
            </a:br>
            <a:r>
              <a:rPr lang="en-US" altLang="zh-CN" sz="3500" b="1">
                <a:solidFill>
                  <a:srgbClr val="FF0000"/>
                </a:solidFill>
              </a:rPr>
              <a:t>Back End</a:t>
            </a:r>
          </a:p>
        </p:txBody>
      </p:sp>
      <p:sp>
        <p:nvSpPr>
          <p:cNvPr id="58371" name="Rectangle 3"/>
          <p:cNvSpPr>
            <a:spLocks noGrp="1" noRot="1" noChangeArrowheads="1"/>
          </p:cNvSpPr>
          <p:nvPr>
            <p:ph idx="1"/>
          </p:nvPr>
        </p:nvSpPr>
        <p:spPr>
          <a:xfrm>
            <a:off x="250825" y="1582738"/>
            <a:ext cx="8589963" cy="4338637"/>
          </a:xfrm>
        </p:spPr>
        <p:txBody>
          <a:bodyPr/>
          <a:lstStyle/>
          <a:p>
            <a:pPr eaLnBrk="1" hangingPunct="1">
              <a:lnSpc>
                <a:spcPct val="90000"/>
              </a:lnSpc>
            </a:pPr>
            <a:r>
              <a:rPr lang="en-US" altLang="zh-CN" sz="2800"/>
              <a:t>There are two Register Alias Tables (RAT) for each processor</a:t>
            </a:r>
          </a:p>
          <a:p>
            <a:pPr eaLnBrk="1" hangingPunct="1">
              <a:lnSpc>
                <a:spcPct val="90000"/>
              </a:lnSpc>
            </a:pPr>
            <a:r>
              <a:rPr lang="en-US" altLang="zh-CN" sz="2800"/>
              <a:t>Rename done in parallel with allocator logic</a:t>
            </a:r>
          </a:p>
          <a:p>
            <a:pPr eaLnBrk="1" hangingPunct="1">
              <a:lnSpc>
                <a:spcPct val="90000"/>
              </a:lnSpc>
            </a:pPr>
            <a:r>
              <a:rPr lang="en-US" altLang="zh-CN" sz="2800"/>
              <a:t>Once done, micro-ops are placed into two sets of queues: MIAQ(memory instruction address queue)  and GIAQ(general instruction address queue)</a:t>
            </a:r>
          </a:p>
          <a:p>
            <a:pPr eaLnBrk="1" hangingPunct="1">
              <a:lnSpc>
                <a:spcPct val="90000"/>
              </a:lnSpc>
            </a:pPr>
            <a:r>
              <a:rPr lang="en-US" altLang="zh-CN" sz="2800"/>
              <a:t>Queues are partitioned such that micro-ops from each logical processor can use at most half the entries</a:t>
            </a: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696913" y="152400"/>
            <a:ext cx="7913687" cy="1217613"/>
          </a:xfrm>
        </p:spPr>
        <p:txBody>
          <a:bodyPr/>
          <a:lstStyle/>
          <a:p>
            <a:pPr eaLnBrk="1" hangingPunct="1"/>
            <a:r>
              <a:rPr lang="en-US" altLang="zh-CN" sz="4000"/>
              <a:t>Instruction Scheduling</a:t>
            </a:r>
            <a:br>
              <a:rPr lang="en-US" altLang="zh-CN"/>
            </a:br>
            <a:r>
              <a:rPr lang="en-US" altLang="zh-CN" sz="3500" b="1">
                <a:solidFill>
                  <a:srgbClr val="FF0000"/>
                </a:solidFill>
              </a:rPr>
              <a:t>Back End</a:t>
            </a:r>
          </a:p>
        </p:txBody>
      </p:sp>
      <p:sp>
        <p:nvSpPr>
          <p:cNvPr id="60419" name="Rectangle 3"/>
          <p:cNvSpPr>
            <a:spLocks noGrp="1" noRot="1" noChangeArrowheads="1"/>
          </p:cNvSpPr>
          <p:nvPr>
            <p:ph idx="1"/>
          </p:nvPr>
        </p:nvSpPr>
        <p:spPr>
          <a:xfrm>
            <a:off x="533400" y="4038600"/>
            <a:ext cx="8153400" cy="2514600"/>
          </a:xfrm>
        </p:spPr>
        <p:txBody>
          <a:bodyPr/>
          <a:lstStyle/>
          <a:p>
            <a:pPr eaLnBrk="1" hangingPunct="1">
              <a:lnSpc>
                <a:spcPct val="75000"/>
              </a:lnSpc>
            </a:pPr>
            <a:r>
              <a:rPr lang="en-US" altLang="zh-CN" sz="2000" dirty="0"/>
              <a:t>Five schedulers are used to schedule different types of micro-ops</a:t>
            </a:r>
          </a:p>
          <a:p>
            <a:pPr eaLnBrk="1" hangingPunct="1">
              <a:lnSpc>
                <a:spcPct val="75000"/>
              </a:lnSpc>
            </a:pPr>
            <a:r>
              <a:rPr lang="en-US" altLang="zh-CN" sz="2000" dirty="0"/>
              <a:t>Both MIAQ and GIAQ send micro-op to five schedulers as fast as they can</a:t>
            </a:r>
          </a:p>
          <a:p>
            <a:pPr eaLnBrk="1" hangingPunct="1">
              <a:lnSpc>
                <a:spcPct val="75000"/>
              </a:lnSpc>
            </a:pPr>
            <a:r>
              <a:rPr lang="en-US" altLang="zh-CN" sz="2000" dirty="0"/>
              <a:t>Each scheduler has its own scheduler queue</a:t>
            </a:r>
          </a:p>
          <a:p>
            <a:pPr eaLnBrk="1" hangingPunct="1">
              <a:lnSpc>
                <a:spcPct val="75000"/>
              </a:lnSpc>
            </a:pPr>
            <a:r>
              <a:rPr lang="en-US" altLang="zh-CN" sz="2000" dirty="0"/>
              <a:t>Micro-ops are simply evaluated based on dependent inputs and availability of execution resources</a:t>
            </a:r>
          </a:p>
          <a:p>
            <a:pPr eaLnBrk="1" hangingPunct="1">
              <a:lnSpc>
                <a:spcPct val="75000"/>
              </a:lnSpc>
            </a:pPr>
            <a:r>
              <a:rPr lang="en-US" altLang="zh-CN" sz="2000" dirty="0"/>
              <a:t>To avoid deadlock, there is a limit on number of active entries that a logical processor can have in scheduler’s queue</a:t>
            </a:r>
          </a:p>
        </p:txBody>
      </p:sp>
      <p:grpSp>
        <p:nvGrpSpPr>
          <p:cNvPr id="60420" name="Group 4"/>
          <p:cNvGrpSpPr>
            <a:grpSpLocks/>
          </p:cNvGrpSpPr>
          <p:nvPr/>
        </p:nvGrpSpPr>
        <p:grpSpPr bwMode="auto">
          <a:xfrm>
            <a:off x="457200" y="1638300"/>
            <a:ext cx="8153400" cy="2133600"/>
            <a:chOff x="192" y="672"/>
            <a:chExt cx="5376" cy="1536"/>
          </a:xfrm>
        </p:grpSpPr>
        <p:grpSp>
          <p:nvGrpSpPr>
            <p:cNvPr id="60421" name="Group 5"/>
            <p:cNvGrpSpPr>
              <a:grpSpLocks/>
            </p:cNvGrpSpPr>
            <p:nvPr/>
          </p:nvGrpSpPr>
          <p:grpSpPr bwMode="auto">
            <a:xfrm>
              <a:off x="192" y="768"/>
              <a:ext cx="5376" cy="1440"/>
              <a:chOff x="192" y="528"/>
              <a:chExt cx="5376" cy="2640"/>
            </a:xfrm>
          </p:grpSpPr>
          <p:sp>
            <p:nvSpPr>
              <p:cNvPr id="60423"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4"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5"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6"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7"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8"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9"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0"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1"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2"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3"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4"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5"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6"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7"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0"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1"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2"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3"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4"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5"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8"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9"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4"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5"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6"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7"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8"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9"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0"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1"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2"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3"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4"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5"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6"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7"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8"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9"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0"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1"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3"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4"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5"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6"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7"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8"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9"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0"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1"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2"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3"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4"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5"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6"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7"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8"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9"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0"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1"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2"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3"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4"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5"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6"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7"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8"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9"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0"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1"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2"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3"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1"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2"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3"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4"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5"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6"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7"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8"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9"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0"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1"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2"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3"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4"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5"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6"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7"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8"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9"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0"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1"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2"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3"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4"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5"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6"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7"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8"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9"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0"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1"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2"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3"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4"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5"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6"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7"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8"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9"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0"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1"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2"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3"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4"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5"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6"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7"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8"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9"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0"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1"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2"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3"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4"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5"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6"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7"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8"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9"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0"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1"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2"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3"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4"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5"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6"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7"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8"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9"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80"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1"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2"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3"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4"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5"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6"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7"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8"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9"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0"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1"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0592" name="AutoShape 175"/>
              <p:cNvCxnSpPr>
                <a:cxnSpLocks noChangeShapeType="1"/>
                <a:stCxn id="60591" idx="1"/>
                <a:endCxn id="60591"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0593"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4"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5"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6"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7"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8"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9"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0"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1"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2"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3"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4"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5"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6"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7"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8"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9"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0"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1"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2"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3"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4"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5"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6"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7"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8"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9"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0"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1"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2"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3"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4"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5"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6"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7"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8"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9"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0"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1"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2"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3"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4"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5"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6"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7"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8"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9"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0"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1"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2"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3"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4"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5"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6"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7"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8"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9"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0"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1"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2"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3"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4"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5"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6"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7"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8"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9"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0"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1"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2"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3"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4"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5"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6"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7"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8"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9"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0"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1"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2"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3"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4"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5"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6"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7"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8"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79"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0"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1"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2"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3"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4"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5"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6"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7"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8"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9"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0"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1"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2"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3"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4"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5"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6"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7"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8"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9"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0"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1"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2"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3"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4"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5"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6"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7"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8"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9"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0"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1"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2"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3"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4"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5"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6"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7"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8"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9"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0"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1"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2"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3"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4"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5"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6"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22" name="Rectangle 310"/>
            <p:cNvSpPr>
              <a:spLocks noChangeArrowheads="1"/>
            </p:cNvSpPr>
            <p:nvPr/>
          </p:nvSpPr>
          <p:spPr bwMode="auto">
            <a:xfrm>
              <a:off x="2256" y="672"/>
              <a:ext cx="2256" cy="912"/>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1230313" y="0"/>
            <a:ext cx="7913687" cy="1217613"/>
          </a:xfrm>
        </p:spPr>
        <p:txBody>
          <a:bodyPr/>
          <a:lstStyle/>
          <a:p>
            <a:pPr eaLnBrk="1" hangingPunct="1"/>
            <a:r>
              <a:rPr lang="en-US" altLang="zh-CN" sz="4000"/>
              <a:t>Execution units</a:t>
            </a:r>
            <a:br>
              <a:rPr lang="en-US" altLang="zh-CN" sz="4000"/>
            </a:br>
            <a:r>
              <a:rPr lang="en-US" altLang="zh-CN" sz="3500" b="1">
                <a:solidFill>
                  <a:srgbClr val="FF0000"/>
                </a:solidFill>
              </a:rPr>
              <a:t>Back End</a:t>
            </a:r>
          </a:p>
        </p:txBody>
      </p:sp>
      <p:sp>
        <p:nvSpPr>
          <p:cNvPr id="62467" name="Rectangle 3"/>
          <p:cNvSpPr>
            <a:spLocks noGrp="1" noRot="1" noChangeArrowheads="1"/>
          </p:cNvSpPr>
          <p:nvPr>
            <p:ph idx="1"/>
          </p:nvPr>
        </p:nvSpPr>
        <p:spPr>
          <a:xfrm>
            <a:off x="762000" y="4327525"/>
            <a:ext cx="8004175" cy="2378075"/>
          </a:xfrm>
        </p:spPr>
        <p:txBody>
          <a:bodyPr/>
          <a:lstStyle/>
          <a:p>
            <a:pPr eaLnBrk="1" hangingPunct="1">
              <a:lnSpc>
                <a:spcPct val="85000"/>
              </a:lnSpc>
            </a:pPr>
            <a:r>
              <a:rPr lang="en-US" altLang="zh-CN" sz="2000"/>
              <a:t>After execution, micro-ops are placed in re-order buffer. It decouples execution stage from retirement stage</a:t>
            </a:r>
          </a:p>
          <a:p>
            <a:pPr eaLnBrk="1" hangingPunct="1">
              <a:lnSpc>
                <a:spcPct val="85000"/>
              </a:lnSpc>
            </a:pPr>
            <a:r>
              <a:rPr lang="en-US" altLang="zh-CN" sz="2000"/>
              <a:t>Re-order buffer (ROB) is partitioned such that each logical processor can use half entries</a:t>
            </a:r>
          </a:p>
        </p:txBody>
      </p:sp>
      <p:grpSp>
        <p:nvGrpSpPr>
          <p:cNvPr id="62468" name="Group 4"/>
          <p:cNvGrpSpPr>
            <a:grpSpLocks/>
          </p:cNvGrpSpPr>
          <p:nvPr/>
        </p:nvGrpSpPr>
        <p:grpSpPr bwMode="auto">
          <a:xfrm>
            <a:off x="762000" y="1638300"/>
            <a:ext cx="7924800" cy="2362200"/>
            <a:chOff x="192" y="672"/>
            <a:chExt cx="5376" cy="1584"/>
          </a:xfrm>
        </p:grpSpPr>
        <p:grpSp>
          <p:nvGrpSpPr>
            <p:cNvPr id="62470" name="Group 5"/>
            <p:cNvGrpSpPr>
              <a:grpSpLocks/>
            </p:cNvGrpSpPr>
            <p:nvPr/>
          </p:nvGrpSpPr>
          <p:grpSpPr bwMode="auto">
            <a:xfrm>
              <a:off x="192" y="672"/>
              <a:ext cx="5376" cy="1488"/>
              <a:chOff x="192" y="528"/>
              <a:chExt cx="5376" cy="2640"/>
            </a:xfrm>
          </p:grpSpPr>
          <p:sp>
            <p:nvSpPr>
              <p:cNvPr id="62472"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3"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4"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5"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6"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7"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8"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9"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0"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1"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2"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3"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4"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5"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6"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7"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0"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1"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2"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5"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8"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9"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0"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1"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2"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3"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4"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5"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6"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7"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8"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9"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0"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1"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2"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3"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4"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5"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6"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7"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8"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9"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20"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1"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2"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3"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5"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6"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7"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8"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9"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0"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1"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2"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3"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4"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5"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6"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7"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8"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9"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0"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1"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2"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3"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4"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5"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6"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7"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8"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9"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50"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1"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2"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3"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4"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5"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6"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7"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8"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9"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0"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1"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2"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3"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4"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5"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6"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7"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8"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9"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0"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1"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2"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3"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4"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5"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6"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7"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8"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9"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0"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1"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2"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3"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4"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5"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6"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7"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8"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9"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0"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1"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2"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3"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4"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5"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6"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7"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8"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9"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0"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1"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2"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3"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4"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5"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6"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7"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9"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0"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1"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2"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3"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4"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5"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6"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7"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8"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9"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0"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1"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2"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3"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4"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5"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6"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7"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8"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9"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0"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1"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2"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3"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4"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5"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6"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7"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8"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9"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0"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2641" name="AutoShape 175"/>
              <p:cNvCxnSpPr>
                <a:cxnSpLocks noChangeShapeType="1"/>
                <a:stCxn id="62640" idx="1"/>
                <a:endCxn id="62640"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2642"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3"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4"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5"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6"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7"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8"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9"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0"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1"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2"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3"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4"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5"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6"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7"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8"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9"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0"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1"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2"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3"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4"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5"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6"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7"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8"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9"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0"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1"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2"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3"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4"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5"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6"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7"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8"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9"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0"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1"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2"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3"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4"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5"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6"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7"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8"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9"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0"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1"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2"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3"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4"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5"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6"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7"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8"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9"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0"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1"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2"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3"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4"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5"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6"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7"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8"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9"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0"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1"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2"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3"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4"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5"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6"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7"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8"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9"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0"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1"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2"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3"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4"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5"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6"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7"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8"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9"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0"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1"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2"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3"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4"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5"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6"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7"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8"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39"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0"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1"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2"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3"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4"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5"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6"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7"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8"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9"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0"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1"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2"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3"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4"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5"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6"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7"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8"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9"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0"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1"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2"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3"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4"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5"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6"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7"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8"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9"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0"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1"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2"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3"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5"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1" name="Rectangle 310"/>
            <p:cNvSpPr>
              <a:spLocks noChangeArrowheads="1"/>
            </p:cNvSpPr>
            <p:nvPr/>
          </p:nvSpPr>
          <p:spPr bwMode="auto">
            <a:xfrm>
              <a:off x="1488" y="1536"/>
              <a:ext cx="4080" cy="720"/>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
        <p:nvSpPr>
          <p:cNvPr id="62469" name="Rectangle 311"/>
          <p:cNvSpPr>
            <a:spLocks noChangeArrowheads="1"/>
          </p:cNvSpPr>
          <p:nvPr/>
        </p:nvSpPr>
        <p:spPr bwMode="auto">
          <a:xfrm>
            <a:off x="5915025" y="6578600"/>
            <a:ext cx="322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600">
                <a:solidFill>
                  <a:srgbClr val="FFFFFF"/>
                </a:solidFill>
                <a:latin typeface="Arial" panose="020B0604020202020204" pitchFamily="34" charset="0"/>
              </a:rPr>
              <a:t>Intel and the Intel logo are trademarks or registered trademarks of Intel Corporation or its subsidiaries in the United States or other countries</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476375" y="0"/>
            <a:ext cx="7667625" cy="1217613"/>
          </a:xfrm>
        </p:spPr>
        <p:txBody>
          <a:bodyPr/>
          <a:lstStyle/>
          <a:p>
            <a:pPr eaLnBrk="1" hangingPunct="1"/>
            <a:r>
              <a:rPr lang="en-US" altLang="zh-CN" sz="4000"/>
              <a:t>Retirement</a:t>
            </a:r>
            <a:br>
              <a:rPr lang="en-US" altLang="zh-CN" sz="4000"/>
            </a:br>
            <a:r>
              <a:rPr lang="en-US" altLang="zh-CN" sz="3500" b="1">
                <a:solidFill>
                  <a:srgbClr val="FF0000"/>
                </a:solidFill>
              </a:rPr>
              <a:t>Back End</a:t>
            </a:r>
          </a:p>
        </p:txBody>
      </p:sp>
      <p:sp>
        <p:nvSpPr>
          <p:cNvPr id="64515" name="Rectangle 3"/>
          <p:cNvSpPr>
            <a:spLocks noGrp="1" noRot="1" noChangeArrowheads="1"/>
          </p:cNvSpPr>
          <p:nvPr>
            <p:ph idx="1"/>
          </p:nvPr>
        </p:nvSpPr>
        <p:spPr>
          <a:xfrm>
            <a:off x="533400" y="4343400"/>
            <a:ext cx="7923213" cy="1981200"/>
          </a:xfrm>
        </p:spPr>
        <p:txBody>
          <a:bodyPr/>
          <a:lstStyle/>
          <a:p>
            <a:pPr eaLnBrk="1" hangingPunct="1">
              <a:lnSpc>
                <a:spcPct val="85000"/>
              </a:lnSpc>
            </a:pPr>
            <a:r>
              <a:rPr lang="en-US" altLang="zh-CN" sz="2400" dirty="0"/>
              <a:t>Tracks when micro-ops from two logical processors are ready to be retired, then retires the micro-ops by alternating between two logical processors</a:t>
            </a:r>
          </a:p>
          <a:p>
            <a:pPr eaLnBrk="1" hangingPunct="1">
              <a:lnSpc>
                <a:spcPct val="85000"/>
              </a:lnSpc>
            </a:pPr>
            <a:endParaRPr lang="en-US" altLang="zh-CN" sz="2400" dirty="0"/>
          </a:p>
        </p:txBody>
      </p:sp>
      <p:grpSp>
        <p:nvGrpSpPr>
          <p:cNvPr id="64516" name="Group 4"/>
          <p:cNvGrpSpPr>
            <a:grpSpLocks/>
          </p:cNvGrpSpPr>
          <p:nvPr/>
        </p:nvGrpSpPr>
        <p:grpSpPr bwMode="auto">
          <a:xfrm>
            <a:off x="838200" y="1600200"/>
            <a:ext cx="7924800" cy="2514600"/>
            <a:chOff x="144" y="720"/>
            <a:chExt cx="5424" cy="1728"/>
          </a:xfrm>
        </p:grpSpPr>
        <p:grpSp>
          <p:nvGrpSpPr>
            <p:cNvPr id="64517" name="Group 5"/>
            <p:cNvGrpSpPr>
              <a:grpSpLocks/>
            </p:cNvGrpSpPr>
            <p:nvPr/>
          </p:nvGrpSpPr>
          <p:grpSpPr bwMode="auto">
            <a:xfrm>
              <a:off x="192" y="720"/>
              <a:ext cx="5376" cy="1680"/>
              <a:chOff x="192" y="528"/>
              <a:chExt cx="5376" cy="2640"/>
            </a:xfrm>
          </p:grpSpPr>
          <p:sp>
            <p:nvSpPr>
              <p:cNvPr id="64519"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0"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1"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2"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3"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4"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5"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6"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7"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8"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9"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0"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1"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2"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3"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8"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9"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0"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1"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2"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3"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4"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5"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6"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7"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0"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1"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2"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3"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4"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5"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6"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7"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8"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9"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0"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1"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2"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3"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4"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5"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6"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7"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8"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9"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0"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1"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2"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3"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4"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5"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6"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0"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1"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2"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3"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4"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5"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6"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7"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8"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9"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0"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1"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2"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3"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4"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5"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6"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7"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8"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9"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0"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8"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9"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0"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1"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2"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3"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4"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5"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6"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7"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8"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9"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2"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3"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4"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6"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7"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29"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0"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1"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2"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3"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4"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6"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7"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8"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0"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1"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2"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3"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4"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5"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6"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7"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8"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9"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0"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1"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2"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3"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4"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5"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6"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7"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8"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59"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0"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1"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2"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3"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4"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5"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6"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7"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8"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9"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0"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1"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2"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3"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4"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5"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6"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7"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8"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9"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0"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1"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2"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3"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4"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5"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6"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7"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4688" name="AutoShape 175"/>
              <p:cNvCxnSpPr>
                <a:cxnSpLocks noChangeShapeType="1"/>
                <a:stCxn id="64687" idx="1"/>
                <a:endCxn id="64687"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4689"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0"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1"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2"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3"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4"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5"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6"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7"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8"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9"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0"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1"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2"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3"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4"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5"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6"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7"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8"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9"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0"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1"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2"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3"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4"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5"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6"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7"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8"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9"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0"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1"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2"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3"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4"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5"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6"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7"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8"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9"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0"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1"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2"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3"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4"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5"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6"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7"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8"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9"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0"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1"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2"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3"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4"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5"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6"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7"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8"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9"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0"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1"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2"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3"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4"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5"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6"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7"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8"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9"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0"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1"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2"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3"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4"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5"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6"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7"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8"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9"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0"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1"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2"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3"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4"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5"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6"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7"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8"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9"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0"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1"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2"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3"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4"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5"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6"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7"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8"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9"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0"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1"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2"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3"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4"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5"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6"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7"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8"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9"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0"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1"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2"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3"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4"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5"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6"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7"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8"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9"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0"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1"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2"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3"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4"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5"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6"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7"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8"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9"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0"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1"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2"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18" name="Rectangle 310"/>
            <p:cNvSpPr>
              <a:spLocks noChangeArrowheads="1"/>
            </p:cNvSpPr>
            <p:nvPr/>
          </p:nvSpPr>
          <p:spPr bwMode="auto">
            <a:xfrm>
              <a:off x="144" y="1584"/>
              <a:ext cx="1104"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a:solidFill>
                  <a:srgbClr val="FF0000"/>
                </a:solidFill>
              </a:rPr>
              <a:t>Multithreaded Software</a:t>
            </a:r>
          </a:p>
        </p:txBody>
      </p:sp>
      <p:sp>
        <p:nvSpPr>
          <p:cNvPr id="20483" name="Rectangle 3"/>
          <p:cNvSpPr>
            <a:spLocks noGrp="1" noRot="1" noChangeArrowheads="1"/>
          </p:cNvSpPr>
          <p:nvPr>
            <p:ph idx="1"/>
          </p:nvPr>
        </p:nvSpPr>
        <p:spPr/>
        <p:txBody>
          <a:bodyPr/>
          <a:lstStyle/>
          <a:p>
            <a:pPr eaLnBrk="1" hangingPunct="1">
              <a:lnSpc>
                <a:spcPct val="90000"/>
              </a:lnSpc>
            </a:pPr>
            <a:r>
              <a:rPr lang="en-US" altLang="zh-CN" sz="2400" dirty="0"/>
              <a:t>Process</a:t>
            </a:r>
          </a:p>
          <a:p>
            <a:pPr lvl="1" eaLnBrk="1" hangingPunct="1">
              <a:lnSpc>
                <a:spcPct val="90000"/>
              </a:lnSpc>
            </a:pPr>
            <a:r>
              <a:rPr lang="en-US" altLang="zh-CN" sz="2000" dirty="0"/>
              <a:t>Each process has its </a:t>
            </a:r>
            <a:r>
              <a:rPr lang="en-US" altLang="zh-CN" sz="2000" u="sng" dirty="0">
                <a:solidFill>
                  <a:srgbClr val="0000FF"/>
                </a:solidFill>
              </a:rPr>
              <a:t>unique address space</a:t>
            </a:r>
          </a:p>
          <a:p>
            <a:pPr lvl="1" eaLnBrk="1" hangingPunct="1">
              <a:lnSpc>
                <a:spcPct val="90000"/>
              </a:lnSpc>
            </a:pPr>
            <a:r>
              <a:rPr lang="en-US" altLang="zh-CN" sz="2000" dirty="0"/>
              <a:t>Can consist of several threads</a:t>
            </a:r>
          </a:p>
          <a:p>
            <a:pPr eaLnBrk="1" hangingPunct="1">
              <a:lnSpc>
                <a:spcPct val="90000"/>
              </a:lnSpc>
            </a:pPr>
            <a:r>
              <a:rPr lang="en-US" altLang="zh-CN" sz="2400" dirty="0">
                <a:solidFill>
                  <a:srgbClr val="0000FF"/>
                </a:solidFill>
              </a:rPr>
              <a:t>Thread </a:t>
            </a:r>
            <a:r>
              <a:rPr lang="en-US" altLang="zh-CN" sz="2400" dirty="0"/>
              <a:t>– each thread has its </a:t>
            </a:r>
            <a:r>
              <a:rPr lang="en-US" altLang="zh-CN" sz="2400" dirty="0">
                <a:solidFill>
                  <a:srgbClr val="0000FF"/>
                </a:solidFill>
              </a:rPr>
              <a:t>unique execution context</a:t>
            </a:r>
            <a:r>
              <a:rPr lang="en-US" altLang="zh-CN" sz="2400" dirty="0"/>
              <a:t>:</a:t>
            </a:r>
          </a:p>
          <a:p>
            <a:pPr lvl="1" eaLnBrk="1" hangingPunct="1">
              <a:lnSpc>
                <a:spcPct val="90000"/>
              </a:lnSpc>
            </a:pPr>
            <a:r>
              <a:rPr lang="en-US" altLang="zh-CN" sz="2000" dirty="0"/>
              <a:t>Its </a:t>
            </a:r>
            <a:r>
              <a:rPr lang="en-US" altLang="zh-CN" sz="2000" u="sng" dirty="0">
                <a:solidFill>
                  <a:srgbClr val="0000FF"/>
                </a:solidFill>
              </a:rPr>
              <a:t>own PC + registers + stack</a:t>
            </a:r>
          </a:p>
          <a:p>
            <a:pPr lvl="1" eaLnBrk="1" hangingPunct="1">
              <a:lnSpc>
                <a:spcPct val="90000"/>
              </a:lnSpc>
            </a:pPr>
            <a:r>
              <a:rPr lang="en-US" altLang="zh-CN" sz="2000" dirty="0"/>
              <a:t>All threads within a process share same address space</a:t>
            </a:r>
          </a:p>
          <a:p>
            <a:pPr lvl="1" eaLnBrk="1" hangingPunct="1">
              <a:lnSpc>
                <a:spcPct val="90000"/>
              </a:lnSpc>
            </a:pPr>
            <a:r>
              <a:rPr lang="en-US" altLang="zh-CN" sz="2000" dirty="0"/>
              <a:t>Private heap is optional</a:t>
            </a:r>
          </a:p>
          <a:p>
            <a:pPr eaLnBrk="1" hangingPunct="1">
              <a:lnSpc>
                <a:spcPct val="90000"/>
              </a:lnSpc>
            </a:pPr>
            <a:r>
              <a:rPr lang="en-US" altLang="zh-CN" sz="2400" dirty="0"/>
              <a:t>Multithreaded app’s: process broken into threads</a:t>
            </a:r>
          </a:p>
          <a:p>
            <a:pPr lvl="1" eaLnBrk="1" hangingPunct="1">
              <a:lnSpc>
                <a:spcPct val="90000"/>
              </a:lnSpc>
            </a:pPr>
            <a:r>
              <a:rPr lang="en-US" altLang="zh-CN" sz="2000" dirty="0"/>
              <a:t>Increase concurrency</a:t>
            </a:r>
          </a:p>
          <a:p>
            <a:pPr lvl="1" eaLnBrk="1" hangingPunct="1">
              <a:lnSpc>
                <a:spcPct val="90000"/>
              </a:lnSpc>
            </a:pPr>
            <a:r>
              <a:rPr lang="en-US" altLang="zh-CN" sz="2000" dirty="0"/>
              <a:t>Partial blocking </a:t>
            </a:r>
          </a:p>
          <a:p>
            <a:pPr lvl="1" eaLnBrk="1" hangingPunct="1">
              <a:lnSpc>
                <a:spcPct val="90000"/>
              </a:lnSpc>
            </a:pPr>
            <a:r>
              <a:rPr lang="en-US" altLang="zh-CN" sz="2000" dirty="0"/>
              <a:t>Centralized ( smarter) resource management ( by process)</a:t>
            </a:r>
          </a:p>
        </p:txBody>
      </p:sp>
    </p:spTree>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230313" y="0"/>
            <a:ext cx="7913687" cy="969963"/>
          </a:xfrm>
        </p:spPr>
        <p:txBody>
          <a:bodyPr/>
          <a:lstStyle/>
          <a:p>
            <a:pPr eaLnBrk="1" hangingPunct="1"/>
            <a:r>
              <a:rPr lang="en-US" altLang="zh-CN" dirty="0"/>
              <a:t>HT Technology Architecture</a:t>
            </a:r>
          </a:p>
        </p:txBody>
      </p:sp>
      <p:sp>
        <p:nvSpPr>
          <p:cNvPr id="65539" name="Rectangle 27"/>
          <p:cNvSpPr>
            <a:spLocks noGrp="1" noChangeArrowheads="1"/>
          </p:cNvSpPr>
          <p:nvPr>
            <p:ph idx="1"/>
          </p:nvPr>
        </p:nvSpPr>
        <p:spPr>
          <a:xfrm>
            <a:off x="4252913" y="1370013"/>
            <a:ext cx="4640262" cy="2016125"/>
          </a:xfrm>
          <a:effectLst>
            <a:outerShdw dist="25400" dir="5400000" algn="ctr" rotWithShape="0">
              <a:schemeClr val="bg2"/>
            </a:outerShdw>
          </a:effectLst>
        </p:spPr>
        <p:txBody>
          <a:bodyPr lIns="92075" tIns="46038" rIns="92075" bIns="46038"/>
          <a:lstStyle/>
          <a:p>
            <a:pPr lvl="1" eaLnBrk="1" hangingPunct="1">
              <a:buFont typeface="Wingdings" panose="05000000000000000000" pitchFamily="2" charset="2"/>
              <a:buNone/>
            </a:pPr>
            <a:r>
              <a:rPr lang="en-US" altLang="zh-CN" sz="2400">
                <a:solidFill>
                  <a:srgbClr val="FF0000"/>
                </a:solidFill>
              </a:rPr>
              <a:t>Memory Subsystem</a:t>
            </a:r>
          </a:p>
          <a:p>
            <a:pPr lvl="1" eaLnBrk="1" hangingPunct="1"/>
            <a:r>
              <a:rPr lang="en-US" altLang="zh-CN" sz="2000"/>
              <a:t>DTLB</a:t>
            </a:r>
          </a:p>
          <a:p>
            <a:pPr lvl="1" eaLnBrk="1" hangingPunct="1"/>
            <a:r>
              <a:rPr lang="en-US" altLang="zh-CN" sz="2000"/>
              <a:t>L1 data cache</a:t>
            </a:r>
          </a:p>
          <a:p>
            <a:pPr lvl="1" eaLnBrk="1" hangingPunct="1"/>
            <a:r>
              <a:rPr lang="en-US" altLang="zh-CN" sz="2000"/>
              <a:t>L2 unified cache</a:t>
            </a:r>
          </a:p>
          <a:p>
            <a:pPr lvl="1" eaLnBrk="1" hangingPunct="1"/>
            <a:r>
              <a:rPr lang="en-US" altLang="zh-CN" sz="2000"/>
              <a:t>L3 unified cache</a:t>
            </a:r>
          </a:p>
        </p:txBody>
      </p:sp>
      <p:sp>
        <p:nvSpPr>
          <p:cNvPr id="65540" name="Rectangle 3"/>
          <p:cNvSpPr>
            <a:spLocks noChangeArrowheads="1"/>
          </p:cNvSpPr>
          <p:nvPr/>
        </p:nvSpPr>
        <p:spPr bwMode="auto">
          <a:xfrm>
            <a:off x="1414463" y="2022475"/>
            <a:ext cx="2513012"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Bus unit</a:t>
            </a:r>
          </a:p>
        </p:txBody>
      </p:sp>
      <p:sp>
        <p:nvSpPr>
          <p:cNvPr id="65541" name="Rectangle 4"/>
          <p:cNvSpPr>
            <a:spLocks noChangeArrowheads="1"/>
          </p:cNvSpPr>
          <p:nvPr/>
        </p:nvSpPr>
        <p:spPr bwMode="auto">
          <a:xfrm>
            <a:off x="1414463" y="285591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3</a:t>
            </a:r>
            <a:r>
              <a:rPr lang="en-US" altLang="zh-CN" sz="1600" b="1" baseline="30000">
                <a:solidFill>
                  <a:schemeClr val="tx1"/>
                </a:solidFill>
              </a:rPr>
              <a:t>rd</a:t>
            </a:r>
            <a:r>
              <a:rPr lang="en-US" altLang="zh-CN" sz="1600" b="1">
                <a:solidFill>
                  <a:schemeClr val="tx1"/>
                </a:solidFill>
              </a:rPr>
              <a:t> level cache</a:t>
            </a:r>
          </a:p>
          <a:p>
            <a:pPr algn="ctr"/>
            <a:r>
              <a:rPr lang="en-US" altLang="zh-CN" sz="1600" b="1">
                <a:solidFill>
                  <a:schemeClr val="tx1"/>
                </a:solidFill>
              </a:rPr>
              <a:t>Optional server product</a:t>
            </a:r>
          </a:p>
        </p:txBody>
      </p:sp>
      <p:sp>
        <p:nvSpPr>
          <p:cNvPr id="65542" name="Rectangle 5"/>
          <p:cNvSpPr>
            <a:spLocks noChangeArrowheads="1"/>
          </p:cNvSpPr>
          <p:nvPr/>
        </p:nvSpPr>
        <p:spPr bwMode="auto">
          <a:xfrm>
            <a:off x="1414463" y="375126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2</a:t>
            </a:r>
            <a:r>
              <a:rPr lang="en-US" altLang="zh-CN" sz="1600" b="1" baseline="30000">
                <a:solidFill>
                  <a:schemeClr val="tx1"/>
                </a:solidFill>
              </a:rPr>
              <a:t>nd</a:t>
            </a:r>
            <a:r>
              <a:rPr lang="en-US" altLang="zh-CN" sz="1600" b="1">
                <a:solidFill>
                  <a:schemeClr val="tx1"/>
                </a:solidFill>
              </a:rPr>
              <a:t> level cache</a:t>
            </a:r>
          </a:p>
        </p:txBody>
      </p:sp>
      <p:sp>
        <p:nvSpPr>
          <p:cNvPr id="65543" name="Rectangle 6"/>
          <p:cNvSpPr>
            <a:spLocks noChangeArrowheads="1"/>
          </p:cNvSpPr>
          <p:nvPr/>
        </p:nvSpPr>
        <p:spPr bwMode="auto">
          <a:xfrm>
            <a:off x="4470400" y="3751263"/>
            <a:ext cx="1697038"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1</a:t>
            </a:r>
            <a:r>
              <a:rPr lang="en-US" altLang="zh-CN" sz="1600" b="1" baseline="30000">
                <a:solidFill>
                  <a:schemeClr val="tx1"/>
                </a:solidFill>
              </a:rPr>
              <a:t>st</a:t>
            </a:r>
            <a:r>
              <a:rPr lang="en-US" altLang="zh-CN" sz="1600" b="1">
                <a:solidFill>
                  <a:schemeClr val="tx1"/>
                </a:solidFill>
              </a:rPr>
              <a:t> level cache</a:t>
            </a:r>
          </a:p>
          <a:p>
            <a:pPr algn="ctr"/>
            <a:r>
              <a:rPr lang="en-US" altLang="zh-CN" sz="1600" b="1">
                <a:solidFill>
                  <a:schemeClr val="tx1"/>
                </a:solidFill>
              </a:rPr>
              <a:t>4 way</a:t>
            </a:r>
          </a:p>
        </p:txBody>
      </p:sp>
      <p:sp>
        <p:nvSpPr>
          <p:cNvPr id="65544" name="Rectangle 7"/>
          <p:cNvSpPr>
            <a:spLocks noChangeArrowheads="1"/>
          </p:cNvSpPr>
          <p:nvPr/>
        </p:nvSpPr>
        <p:spPr bwMode="auto">
          <a:xfrm>
            <a:off x="1211263" y="4648200"/>
            <a:ext cx="1289050"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Fetch/</a:t>
            </a:r>
          </a:p>
          <a:p>
            <a:pPr algn="ctr"/>
            <a:r>
              <a:rPr lang="en-US" altLang="zh-CN" sz="1600" b="1">
                <a:solidFill>
                  <a:schemeClr val="tx1"/>
                </a:solidFill>
              </a:rPr>
              <a:t>Decode</a:t>
            </a:r>
          </a:p>
        </p:txBody>
      </p:sp>
      <p:sp>
        <p:nvSpPr>
          <p:cNvPr id="65545" name="Rectangle 8"/>
          <p:cNvSpPr>
            <a:spLocks noChangeArrowheads="1"/>
          </p:cNvSpPr>
          <p:nvPr/>
        </p:nvSpPr>
        <p:spPr bwMode="auto">
          <a:xfrm>
            <a:off x="29083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Trace Cache</a:t>
            </a:r>
          </a:p>
          <a:p>
            <a:pPr algn="ctr"/>
            <a:r>
              <a:rPr lang="en-US" altLang="zh-CN" sz="1600" b="1">
                <a:solidFill>
                  <a:schemeClr val="tx1"/>
                </a:solidFill>
              </a:rPr>
              <a:t>MS ROM</a:t>
            </a:r>
          </a:p>
        </p:txBody>
      </p:sp>
      <p:sp>
        <p:nvSpPr>
          <p:cNvPr id="65546" name="Rectangle 9"/>
          <p:cNvSpPr>
            <a:spLocks noChangeArrowheads="1"/>
          </p:cNvSpPr>
          <p:nvPr/>
        </p:nvSpPr>
        <p:spPr bwMode="auto">
          <a:xfrm>
            <a:off x="4741863" y="4648200"/>
            <a:ext cx="1290637"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OOO </a:t>
            </a:r>
          </a:p>
          <a:p>
            <a:pPr algn="ctr"/>
            <a:r>
              <a:rPr lang="en-US" altLang="zh-CN" sz="1600" b="1">
                <a:solidFill>
                  <a:schemeClr val="tx1"/>
                </a:solidFill>
              </a:rPr>
              <a:t>Execution</a:t>
            </a:r>
          </a:p>
        </p:txBody>
      </p:sp>
      <p:sp>
        <p:nvSpPr>
          <p:cNvPr id="65547" name="Rectangle 10"/>
          <p:cNvSpPr>
            <a:spLocks noChangeArrowheads="1"/>
          </p:cNvSpPr>
          <p:nvPr/>
        </p:nvSpPr>
        <p:spPr bwMode="auto">
          <a:xfrm>
            <a:off x="67056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Retirement</a:t>
            </a:r>
          </a:p>
        </p:txBody>
      </p:sp>
      <p:sp>
        <p:nvSpPr>
          <p:cNvPr id="65548" name="Rectangle 11"/>
          <p:cNvSpPr>
            <a:spLocks noChangeArrowheads="1"/>
          </p:cNvSpPr>
          <p:nvPr/>
        </p:nvSpPr>
        <p:spPr bwMode="auto">
          <a:xfrm>
            <a:off x="1482725" y="5634038"/>
            <a:ext cx="2511425" cy="576262"/>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BTBs/ </a:t>
            </a:r>
          </a:p>
          <a:p>
            <a:pPr algn="ctr"/>
            <a:r>
              <a:rPr lang="en-US" altLang="zh-CN" sz="1600" b="1">
                <a:solidFill>
                  <a:schemeClr val="tx1"/>
                </a:solidFill>
              </a:rPr>
              <a:t>Branch Prediction</a:t>
            </a:r>
          </a:p>
        </p:txBody>
      </p:sp>
      <p:sp>
        <p:nvSpPr>
          <p:cNvPr id="65549" name="Line 12"/>
          <p:cNvSpPr>
            <a:spLocks noChangeShapeType="1"/>
          </p:cNvSpPr>
          <p:nvPr/>
        </p:nvSpPr>
        <p:spPr bwMode="auto">
          <a:xfrm>
            <a:off x="1143000" y="1663700"/>
            <a:ext cx="30559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3"/>
          <p:cNvSpPr>
            <a:spLocks noChangeShapeType="1"/>
          </p:cNvSpPr>
          <p:nvPr/>
        </p:nvSpPr>
        <p:spPr bwMode="auto">
          <a:xfrm>
            <a:off x="2568575" y="1663700"/>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4"/>
          <p:cNvSpPr>
            <a:spLocks noChangeShapeType="1"/>
          </p:cNvSpPr>
          <p:nvPr/>
        </p:nvSpPr>
        <p:spPr bwMode="auto">
          <a:xfrm>
            <a:off x="2568575" y="2560638"/>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Line 15"/>
          <p:cNvSpPr>
            <a:spLocks noChangeShapeType="1"/>
          </p:cNvSpPr>
          <p:nvPr/>
        </p:nvSpPr>
        <p:spPr bwMode="auto">
          <a:xfrm>
            <a:off x="2568575" y="3457575"/>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3" name="Line 16"/>
          <p:cNvSpPr>
            <a:spLocks noChangeShapeType="1"/>
          </p:cNvSpPr>
          <p:nvPr/>
        </p:nvSpPr>
        <p:spPr bwMode="auto">
          <a:xfrm>
            <a:off x="1889125" y="4352925"/>
            <a:ext cx="0" cy="3206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4" name="Line 17"/>
          <p:cNvSpPr>
            <a:spLocks noChangeShapeType="1"/>
          </p:cNvSpPr>
          <p:nvPr/>
        </p:nvSpPr>
        <p:spPr bwMode="auto">
          <a:xfrm flipV="1">
            <a:off x="1889125" y="5249863"/>
            <a:ext cx="0" cy="3841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5" name="Line 18"/>
          <p:cNvSpPr>
            <a:spLocks noChangeShapeType="1"/>
          </p:cNvSpPr>
          <p:nvPr/>
        </p:nvSpPr>
        <p:spPr bwMode="auto">
          <a:xfrm>
            <a:off x="2500313" y="4929188"/>
            <a:ext cx="4079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6" name="Line 19"/>
          <p:cNvSpPr>
            <a:spLocks noChangeShapeType="1"/>
          </p:cNvSpPr>
          <p:nvPr/>
        </p:nvSpPr>
        <p:spPr bwMode="auto">
          <a:xfrm>
            <a:off x="4198938" y="4929188"/>
            <a:ext cx="5429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7" name="Line 20"/>
          <p:cNvSpPr>
            <a:spLocks noChangeShapeType="1"/>
          </p:cNvSpPr>
          <p:nvPr/>
        </p:nvSpPr>
        <p:spPr bwMode="auto">
          <a:xfrm>
            <a:off x="6032500" y="4929188"/>
            <a:ext cx="677863"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8" name="Line 21"/>
          <p:cNvSpPr>
            <a:spLocks noChangeShapeType="1"/>
          </p:cNvSpPr>
          <p:nvPr/>
        </p:nvSpPr>
        <p:spPr bwMode="auto">
          <a:xfrm>
            <a:off x="5353050" y="4352925"/>
            <a:ext cx="0" cy="32067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9" name="Line 22"/>
          <p:cNvSpPr>
            <a:spLocks noChangeShapeType="1"/>
          </p:cNvSpPr>
          <p:nvPr/>
        </p:nvSpPr>
        <p:spPr bwMode="auto">
          <a:xfrm>
            <a:off x="3927475" y="4033838"/>
            <a:ext cx="54292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0" name="Line 23"/>
          <p:cNvSpPr>
            <a:spLocks noChangeShapeType="1"/>
          </p:cNvSpPr>
          <p:nvPr/>
        </p:nvSpPr>
        <p:spPr bwMode="auto">
          <a:xfrm flipV="1">
            <a:off x="3451225" y="5249863"/>
            <a:ext cx="0" cy="38417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1" name="Line 24"/>
          <p:cNvSpPr>
            <a:spLocks noChangeShapeType="1"/>
          </p:cNvSpPr>
          <p:nvPr/>
        </p:nvSpPr>
        <p:spPr bwMode="auto">
          <a:xfrm>
            <a:off x="7254875" y="5249863"/>
            <a:ext cx="0" cy="7048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2" name="Line 25"/>
          <p:cNvSpPr>
            <a:spLocks noChangeShapeType="1"/>
          </p:cNvSpPr>
          <p:nvPr/>
        </p:nvSpPr>
        <p:spPr bwMode="auto">
          <a:xfrm flipH="1">
            <a:off x="3994150" y="5954713"/>
            <a:ext cx="3260725"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3" name="Text Box 26"/>
          <p:cNvSpPr txBox="1">
            <a:spLocks noChangeArrowheads="1"/>
          </p:cNvSpPr>
          <p:nvPr/>
        </p:nvSpPr>
        <p:spPr bwMode="auto">
          <a:xfrm>
            <a:off x="2773363" y="1606550"/>
            <a:ext cx="1493837"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403350" y="0"/>
            <a:ext cx="7913688" cy="1217613"/>
          </a:xfrm>
        </p:spPr>
        <p:txBody>
          <a:bodyPr/>
          <a:lstStyle/>
          <a:p>
            <a:pPr eaLnBrk="1" hangingPunct="1"/>
            <a:r>
              <a:rPr lang="en-US" altLang="zh-CN" sz="4000"/>
              <a:t>DTLB</a:t>
            </a:r>
            <a:br>
              <a:rPr lang="en-US" altLang="zh-CN" sz="5400"/>
            </a:br>
            <a:r>
              <a:rPr lang="en-US" altLang="zh-CN" sz="3500">
                <a:solidFill>
                  <a:srgbClr val="FF0000"/>
                </a:solidFill>
              </a:rPr>
              <a:t>Memory Subsystem</a:t>
            </a:r>
          </a:p>
        </p:txBody>
      </p:sp>
      <p:sp>
        <p:nvSpPr>
          <p:cNvPr id="67587" name="Rectangle 3"/>
          <p:cNvSpPr>
            <a:spLocks noGrp="1" noRot="1" noChangeArrowheads="1"/>
          </p:cNvSpPr>
          <p:nvPr>
            <p:ph idx="1"/>
          </p:nvPr>
        </p:nvSpPr>
        <p:spPr>
          <a:xfrm>
            <a:off x="250825" y="1582738"/>
            <a:ext cx="8097838" cy="4338637"/>
          </a:xfrm>
        </p:spPr>
        <p:txBody>
          <a:bodyPr/>
          <a:lstStyle/>
          <a:p>
            <a:pPr eaLnBrk="1" hangingPunct="1"/>
            <a:r>
              <a:rPr lang="en-US" altLang="zh-CN" sz="2800" dirty="0"/>
              <a:t>Tagged resource</a:t>
            </a:r>
          </a:p>
          <a:p>
            <a:pPr eaLnBrk="1" hangingPunct="1"/>
            <a:r>
              <a:rPr lang="en-US" altLang="zh-CN" sz="2800" dirty="0"/>
              <a:t>Each entry in dual translation lookaside buffer (DTLB) includes a logical processor ID tag</a:t>
            </a:r>
          </a:p>
          <a:p>
            <a:pPr eaLnBrk="1" hangingPunct="1"/>
            <a:r>
              <a:rPr lang="en-US" altLang="zh-CN" sz="2800" dirty="0"/>
              <a:t>Each processor has reservation register to ensure fairness and forward progress in processing DTLB misses</a:t>
            </a: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230313" y="0"/>
            <a:ext cx="7913687" cy="1901825"/>
          </a:xfrm>
        </p:spPr>
        <p:txBody>
          <a:bodyPr/>
          <a:lstStyle/>
          <a:p>
            <a:pPr eaLnBrk="1" hangingPunct="1"/>
            <a:r>
              <a:rPr lang="en-US" altLang="zh-CN" sz="4800"/>
              <a:t>Memory Subsystem</a:t>
            </a:r>
            <a:br>
              <a:rPr lang="en-US" altLang="zh-CN" sz="4800"/>
            </a:br>
            <a:r>
              <a:rPr lang="en-US" altLang="zh-CN" sz="3200" b="1">
                <a:solidFill>
                  <a:srgbClr val="FF0000"/>
                </a:solidFill>
              </a:rPr>
              <a:t>L1 Data Cache, L2 Cache, L3 Cache</a:t>
            </a:r>
            <a:br>
              <a:rPr lang="en-US" altLang="zh-CN" sz="3200" b="1">
                <a:solidFill>
                  <a:srgbClr val="FF0000"/>
                </a:solidFill>
              </a:rPr>
            </a:br>
            <a:endParaRPr lang="en-US" altLang="zh-CN" sz="3200" b="1">
              <a:solidFill>
                <a:srgbClr val="FF0000"/>
              </a:solidFill>
            </a:endParaRPr>
          </a:p>
        </p:txBody>
      </p:sp>
      <p:sp>
        <p:nvSpPr>
          <p:cNvPr id="69635" name="Rectangle 3"/>
          <p:cNvSpPr>
            <a:spLocks noGrp="1" noRot="1" noChangeArrowheads="1"/>
          </p:cNvSpPr>
          <p:nvPr>
            <p:ph idx="1"/>
          </p:nvPr>
        </p:nvSpPr>
        <p:spPr>
          <a:xfrm>
            <a:off x="762000" y="1885950"/>
            <a:ext cx="8070850" cy="4514850"/>
          </a:xfrm>
        </p:spPr>
        <p:txBody>
          <a:bodyPr/>
          <a:lstStyle/>
          <a:p>
            <a:pPr eaLnBrk="1" hangingPunct="1"/>
            <a:r>
              <a:rPr lang="en-US" altLang="zh-CN"/>
              <a:t>Both logical processors can share all entries in all three levels of cache</a:t>
            </a:r>
          </a:p>
          <a:p>
            <a:pPr eaLnBrk="1" hangingPunct="1">
              <a:buFont typeface="Wingdings" panose="05000000000000000000" pitchFamily="2" charset="2"/>
              <a:buNone/>
            </a:pPr>
            <a:endParaRPr lang="en-US" altLang="zh-CN"/>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1547813" y="0"/>
            <a:ext cx="7215187" cy="969963"/>
          </a:xfrm>
        </p:spPr>
        <p:txBody>
          <a:bodyPr/>
          <a:lstStyle/>
          <a:p>
            <a:pPr eaLnBrk="1" hangingPunct="1"/>
            <a:r>
              <a:rPr lang="en-US" altLang="zh-CN" b="1">
                <a:solidFill>
                  <a:srgbClr val="FF0000"/>
                </a:solidFill>
              </a:rPr>
              <a:t>Bus</a:t>
            </a:r>
          </a:p>
        </p:txBody>
      </p:sp>
      <p:sp>
        <p:nvSpPr>
          <p:cNvPr id="70659" name="Rectangle 3"/>
          <p:cNvSpPr>
            <a:spLocks noGrp="1" noRot="1" noChangeArrowheads="1"/>
          </p:cNvSpPr>
          <p:nvPr>
            <p:ph idx="1"/>
          </p:nvPr>
        </p:nvSpPr>
        <p:spPr>
          <a:xfrm>
            <a:off x="762000" y="1179513"/>
            <a:ext cx="8070850" cy="5068887"/>
          </a:xfrm>
        </p:spPr>
        <p:txBody>
          <a:bodyPr/>
          <a:lstStyle/>
          <a:p>
            <a:pPr eaLnBrk="1" hangingPunct="1"/>
            <a:r>
              <a:rPr lang="en-US" altLang="zh-CN" sz="2800" dirty="0"/>
              <a:t>Logical processors are treated on first-come first-serve basis. Priority is not given to any logical processor</a:t>
            </a:r>
          </a:p>
          <a:p>
            <a:pPr eaLnBrk="1" hangingPunct="1"/>
            <a:r>
              <a:rPr lang="en-US" altLang="zh-CN" sz="2800" dirty="0"/>
              <a:t>Distinction between requests from two logical processors are maintained</a:t>
            </a:r>
          </a:p>
          <a:p>
            <a:pPr eaLnBrk="1" hangingPunct="1"/>
            <a:r>
              <a:rPr lang="en-US" altLang="zh-CN" sz="2800" dirty="0"/>
              <a:t>Requests to APIC and interrupt delivery resources are unique and separate per logical processor</a:t>
            </a:r>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2193846" y="0"/>
            <a:ext cx="5837395" cy="981075"/>
          </a:xfrm>
          <a:noFill/>
        </p:spPr>
      </p:pic>
      <p:pic>
        <p:nvPicPr>
          <p:cNvPr id="7270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65396"/>
            <a:ext cx="8642350" cy="4316121"/>
          </a:xfrm>
          <a:noFill/>
        </p:spPr>
      </p:pic>
    </p:spTree>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450765" y="79933"/>
            <a:ext cx="7323557" cy="821208"/>
          </a:xfrm>
          <a:noFill/>
        </p:spPr>
      </p:pic>
      <p:pic>
        <p:nvPicPr>
          <p:cNvPr id="7373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7544" y="1124744"/>
            <a:ext cx="7373938" cy="4930775"/>
          </a:xfrm>
          <a:noFill/>
        </p:spPr>
      </p:pic>
    </p:spTree>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a:t> Sun T1 Multiprocessor</a:t>
            </a:r>
          </a:p>
        </p:txBody>
      </p:sp>
      <p:sp>
        <p:nvSpPr>
          <p:cNvPr id="74755" name="Rectangle 3"/>
          <p:cNvSpPr>
            <a:spLocks noGrp="1" noChangeArrowheads="1"/>
          </p:cNvSpPr>
          <p:nvPr>
            <p:ph idx="1"/>
          </p:nvPr>
        </p:nvSpPr>
        <p:spPr>
          <a:xfrm>
            <a:off x="235275" y="1031081"/>
            <a:ext cx="8642350" cy="4795837"/>
          </a:xfrm>
        </p:spPr>
        <p:txBody>
          <a:bodyPr/>
          <a:lstStyle/>
          <a:p>
            <a:pPr eaLnBrk="1" hangingPunct="1"/>
            <a:r>
              <a:rPr lang="en-US" altLang="zh-CN" dirty="0"/>
              <a:t>Focus on </a:t>
            </a:r>
            <a:r>
              <a:rPr lang="en-US" altLang="zh-CN" dirty="0">
                <a:solidFill>
                  <a:srgbClr val="FF3300"/>
                </a:solidFill>
              </a:rPr>
              <a:t>Thread Level Parallelism</a:t>
            </a:r>
          </a:p>
          <a:p>
            <a:pPr eaLnBrk="1" hangingPunct="1"/>
            <a:r>
              <a:rPr lang="en-US" altLang="zh-CN" dirty="0"/>
              <a:t>Commercial application oriented</a:t>
            </a:r>
          </a:p>
          <a:p>
            <a:pPr eaLnBrk="1" hangingPunct="1"/>
            <a:r>
              <a:rPr lang="en-US" altLang="zh-CN" dirty="0"/>
              <a:t>Small </a:t>
            </a:r>
            <a:r>
              <a:rPr lang="en-US" altLang="zh-CN" u="sng" dirty="0">
                <a:solidFill>
                  <a:srgbClr val="0000FF"/>
                </a:solidFill>
              </a:rPr>
              <a:t>single-issue</a:t>
            </a:r>
            <a:r>
              <a:rPr lang="en-US" altLang="zh-CN" u="sng" dirty="0"/>
              <a:t> </a:t>
            </a:r>
            <a:r>
              <a:rPr lang="en-US" altLang="zh-CN" u="sng" dirty="0">
                <a:solidFill>
                  <a:srgbClr val="0000FF"/>
                </a:solidFill>
              </a:rPr>
              <a:t>core</a:t>
            </a:r>
            <a:r>
              <a:rPr lang="en-US" altLang="zh-CN" dirty="0"/>
              <a:t> employ </a:t>
            </a:r>
            <a:r>
              <a:rPr lang="en-US" altLang="zh-CN" u="sng" dirty="0">
                <a:solidFill>
                  <a:srgbClr val="0000FF"/>
                </a:solidFill>
              </a:rPr>
              <a:t>multithreading</a:t>
            </a:r>
            <a:r>
              <a:rPr lang="en-US" altLang="zh-CN" dirty="0"/>
              <a:t> </a:t>
            </a:r>
          </a:p>
          <a:p>
            <a:pPr eaLnBrk="1" hangingPunct="1"/>
            <a:r>
              <a:rPr lang="en-US" altLang="zh-CN" u="sng" dirty="0">
                <a:solidFill>
                  <a:srgbClr val="0000FF"/>
                </a:solidFill>
              </a:rPr>
              <a:t>Multi core</a:t>
            </a:r>
            <a:r>
              <a:rPr lang="en-US" altLang="zh-CN" dirty="0"/>
              <a:t> on chip</a:t>
            </a:r>
          </a:p>
          <a:p>
            <a:pPr eaLnBrk="1" hangingPunct="1"/>
            <a:endParaRPr lang="en-US" altLang="zh-CN" dirty="0"/>
          </a:p>
          <a:p>
            <a:pPr eaLnBrk="1" hangingPunct="1"/>
            <a:endParaRPr lang="en-US" altLang="zh-CN" dirty="0"/>
          </a:p>
        </p:txBody>
      </p:sp>
    </p:spTree>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a:t>Single Thread Design</a:t>
            </a:r>
          </a:p>
        </p:txBody>
      </p:sp>
      <p:sp>
        <p:nvSpPr>
          <p:cNvPr id="75779" name="Rectangle 3"/>
          <p:cNvSpPr>
            <a:spLocks noGrp="1" noChangeArrowheads="1"/>
          </p:cNvSpPr>
          <p:nvPr>
            <p:ph idx="1"/>
          </p:nvPr>
        </p:nvSpPr>
        <p:spPr>
          <a:xfrm>
            <a:off x="395288" y="1268413"/>
            <a:ext cx="3473450" cy="4886325"/>
          </a:xfrm>
        </p:spPr>
        <p:txBody>
          <a:bodyPr/>
          <a:lstStyle/>
          <a:p>
            <a:pPr eaLnBrk="1" hangingPunct="1"/>
            <a:r>
              <a:rPr lang="en-US" altLang="zh-CN" sz="2400"/>
              <a:t>L2 cache is getting larger with less performance contribution</a:t>
            </a:r>
          </a:p>
          <a:p>
            <a:pPr eaLnBrk="1" hangingPunct="1"/>
            <a:r>
              <a:rPr lang="en-US" altLang="zh-CN" sz="2400"/>
              <a:t>Power efficiency decrease</a:t>
            </a:r>
          </a:p>
          <a:p>
            <a:pPr eaLnBrk="1" hangingPunct="1"/>
            <a:r>
              <a:rPr lang="en-US" altLang="zh-CN" sz="2400"/>
              <a:t>Hot-spot</a:t>
            </a:r>
          </a:p>
          <a:p>
            <a:pPr eaLnBrk="1" hangingPunct="1"/>
            <a:r>
              <a:rPr lang="en-US" altLang="zh-CN" sz="2400"/>
              <a:t>Lower processor </a:t>
            </a:r>
          </a:p>
          <a:p>
            <a:pPr lvl="1" eaLnBrk="1" hangingPunct="1">
              <a:buFont typeface="Wingdings" panose="05000000000000000000" pitchFamily="2" charset="2"/>
              <a:buNone/>
            </a:pPr>
            <a:r>
              <a:rPr lang="en-US" altLang="zh-CN"/>
              <a:t>utilization</a:t>
            </a:r>
          </a:p>
          <a:p>
            <a:pPr eaLnBrk="1" hangingPunct="1"/>
            <a:endParaRPr lang="en-US" altLang="zh-CN" sz="2400"/>
          </a:p>
        </p:txBody>
      </p:sp>
      <p:pic>
        <p:nvPicPr>
          <p:cNvPr id="757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341438"/>
            <a:ext cx="50768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31913" y="0"/>
            <a:ext cx="7540625" cy="936625"/>
          </a:xfrm>
        </p:spPr>
        <p:txBody>
          <a:bodyPr/>
          <a:lstStyle/>
          <a:p>
            <a:pPr eaLnBrk="1" hangingPunct="1"/>
            <a:r>
              <a:rPr lang="en-US" altLang="zh-CN" sz="2800"/>
              <a:t>Single Thread design multiple issue</a:t>
            </a:r>
          </a:p>
        </p:txBody>
      </p:sp>
      <p:sp>
        <p:nvSpPr>
          <p:cNvPr id="76803" name="Rectangle 3"/>
          <p:cNvSpPr>
            <a:spLocks noGrp="1" noChangeArrowheads="1"/>
          </p:cNvSpPr>
          <p:nvPr>
            <p:ph idx="1"/>
          </p:nvPr>
        </p:nvSpPr>
        <p:spPr/>
        <p:txBody>
          <a:bodyPr/>
          <a:lstStyle/>
          <a:p>
            <a:pPr eaLnBrk="1" hangingPunct="1"/>
            <a:endParaRPr lang="zh-CN" altLang="zh-CN"/>
          </a:p>
        </p:txBody>
      </p:sp>
      <p:pic>
        <p:nvPicPr>
          <p:cNvPr id="768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a:t>Hardware Multi Threading</a:t>
            </a:r>
          </a:p>
        </p:txBody>
      </p:sp>
      <p:sp>
        <p:nvSpPr>
          <p:cNvPr id="77827" name="Rectangle 3"/>
          <p:cNvSpPr>
            <a:spLocks noGrp="1" noChangeArrowheads="1"/>
          </p:cNvSpPr>
          <p:nvPr>
            <p:ph idx="1"/>
          </p:nvPr>
        </p:nvSpPr>
        <p:spPr/>
        <p:txBody>
          <a:bodyPr/>
          <a:lstStyle/>
          <a:p>
            <a:pPr eaLnBrk="1" hangingPunct="1"/>
            <a:endParaRPr lang="zh-CN" altLang="zh-CN"/>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11250"/>
            <a:ext cx="89646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333375"/>
            <a:ext cx="8447087" cy="5683250"/>
          </a:xfrm>
        </p:spPr>
      </p:pic>
    </p:spTree>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a:t>Chip MultiThreading</a:t>
            </a:r>
          </a:p>
        </p:txBody>
      </p:sp>
      <p:sp>
        <p:nvSpPr>
          <p:cNvPr id="78851" name="Rectangle 3"/>
          <p:cNvSpPr>
            <a:spLocks noGrp="1" noChangeArrowheads="1"/>
          </p:cNvSpPr>
          <p:nvPr>
            <p:ph idx="1"/>
          </p:nvPr>
        </p:nvSpPr>
        <p:spPr/>
        <p:txBody>
          <a:bodyPr/>
          <a:lstStyle/>
          <a:p>
            <a:pPr eaLnBrk="1" hangingPunct="1"/>
            <a:endParaRPr lang="zh-CN" altLang="zh-CN"/>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403350" y="0"/>
            <a:ext cx="7469188" cy="936625"/>
          </a:xfrm>
        </p:spPr>
        <p:txBody>
          <a:bodyPr/>
          <a:lstStyle/>
          <a:p>
            <a:pPr eaLnBrk="1" hangingPunct="1"/>
            <a:r>
              <a:rPr lang="en-US" altLang="zh-CN"/>
              <a:t>Why CMT works ?</a:t>
            </a:r>
          </a:p>
        </p:txBody>
      </p:sp>
      <p:sp>
        <p:nvSpPr>
          <p:cNvPr id="79875" name="Rectangle 3"/>
          <p:cNvSpPr>
            <a:spLocks noGrp="1" noChangeArrowheads="1"/>
          </p:cNvSpPr>
          <p:nvPr>
            <p:ph idx="1"/>
          </p:nvPr>
        </p:nvSpPr>
        <p:spPr/>
        <p:txBody>
          <a:bodyPr/>
          <a:lstStyle/>
          <a:p>
            <a:pPr eaLnBrk="1" hangingPunct="1"/>
            <a:endParaRPr lang="zh-CN" altLang="zh-CN"/>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1440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a:t>T1 Architecture</a:t>
            </a:r>
          </a:p>
        </p:txBody>
      </p:sp>
      <p:sp>
        <p:nvSpPr>
          <p:cNvPr id="80899" name="Rectangle 7"/>
          <p:cNvSpPr>
            <a:spLocks noGrp="1" noChangeArrowheads="1"/>
          </p:cNvSpPr>
          <p:nvPr>
            <p:ph idx="1"/>
          </p:nvPr>
        </p:nvSpPr>
        <p:spPr>
          <a:xfrm>
            <a:off x="250825" y="1196975"/>
            <a:ext cx="3384550" cy="4683125"/>
          </a:xfrm>
        </p:spPr>
        <p:txBody>
          <a:bodyPr/>
          <a:lstStyle/>
          <a:p>
            <a:pPr eaLnBrk="1" hangingPunct="1">
              <a:lnSpc>
                <a:spcPct val="90000"/>
              </a:lnSpc>
            </a:pPr>
            <a:r>
              <a:rPr lang="en-US" altLang="zh-CN" sz="1800"/>
              <a:t>8 core/chip</a:t>
            </a:r>
          </a:p>
          <a:p>
            <a:pPr eaLnBrk="1" hangingPunct="1">
              <a:lnSpc>
                <a:spcPct val="90000"/>
              </a:lnSpc>
            </a:pPr>
            <a:r>
              <a:rPr lang="en-US" altLang="zh-CN" sz="1800"/>
              <a:t>4 Treads/core</a:t>
            </a:r>
          </a:p>
          <a:p>
            <a:pPr eaLnBrk="1" hangingPunct="1">
              <a:lnSpc>
                <a:spcPct val="90000"/>
              </a:lnSpc>
            </a:pPr>
            <a:r>
              <a:rPr lang="en-US" altLang="zh-CN" sz="1800"/>
              <a:t>1 FPU shared for 8 cores</a:t>
            </a:r>
          </a:p>
          <a:p>
            <a:pPr eaLnBrk="1" hangingPunct="1">
              <a:lnSpc>
                <a:spcPct val="90000"/>
              </a:lnSpc>
            </a:pPr>
            <a:r>
              <a:rPr lang="en-US" altLang="zh-CN" sz="1800"/>
              <a:t>Core connected via crossbar switch(134.4GB/s)</a:t>
            </a:r>
          </a:p>
          <a:p>
            <a:pPr eaLnBrk="1" hangingPunct="1">
              <a:lnSpc>
                <a:spcPct val="90000"/>
              </a:lnSpc>
            </a:pPr>
            <a:r>
              <a:rPr lang="en-US" altLang="zh-CN" sz="1800"/>
              <a:t>High-bandwidth, 12-way associative 3MB L2 cache</a:t>
            </a:r>
          </a:p>
          <a:p>
            <a:pPr eaLnBrk="1" hangingPunct="1">
              <a:lnSpc>
                <a:spcPct val="90000"/>
              </a:lnSpc>
            </a:pPr>
            <a:r>
              <a:rPr lang="en-US" altLang="zh-CN" sz="1800"/>
              <a:t>4 DDR2 channels (23GB/s)</a:t>
            </a:r>
          </a:p>
          <a:p>
            <a:pPr eaLnBrk="1" hangingPunct="1">
              <a:lnSpc>
                <a:spcPct val="90000"/>
              </a:lnSpc>
            </a:pPr>
            <a:r>
              <a:rPr lang="en-US" altLang="zh-CN" sz="1800"/>
              <a:t>Power &lt; 80W</a:t>
            </a:r>
          </a:p>
          <a:p>
            <a:pPr eaLnBrk="1" hangingPunct="1">
              <a:lnSpc>
                <a:spcPct val="90000"/>
              </a:lnSpc>
            </a:pPr>
            <a:r>
              <a:rPr lang="en-US" altLang="zh-CN" sz="1800"/>
              <a:t>`300M transistors</a:t>
            </a:r>
          </a:p>
          <a:p>
            <a:pPr eaLnBrk="1" hangingPunct="1">
              <a:lnSpc>
                <a:spcPct val="90000"/>
              </a:lnSpc>
            </a:pPr>
            <a:r>
              <a:rPr lang="en-US" altLang="zh-CN" sz="1800"/>
              <a:t>378 mm</a:t>
            </a:r>
            <a:r>
              <a:rPr lang="en-US" altLang="zh-CN" sz="1800" baseline="30000"/>
              <a:t>2</a:t>
            </a:r>
            <a:r>
              <a:rPr lang="en-US" altLang="zh-CN" sz="1800"/>
              <a:t> die</a:t>
            </a:r>
          </a:p>
          <a:p>
            <a:pPr eaLnBrk="1" hangingPunct="1">
              <a:lnSpc>
                <a:spcPct val="90000"/>
              </a:lnSpc>
            </a:pPr>
            <a:endParaRPr lang="en-US" altLang="zh-CN" sz="1800"/>
          </a:p>
        </p:txBody>
      </p:sp>
      <p:grpSp>
        <p:nvGrpSpPr>
          <p:cNvPr id="80900" name="Group 9"/>
          <p:cNvGrpSpPr>
            <a:grpSpLocks/>
          </p:cNvGrpSpPr>
          <p:nvPr/>
        </p:nvGrpSpPr>
        <p:grpSpPr bwMode="auto">
          <a:xfrm>
            <a:off x="4572000" y="1484313"/>
            <a:ext cx="4572000" cy="4391025"/>
            <a:chOff x="2416" y="709"/>
            <a:chExt cx="3344" cy="3366"/>
          </a:xfrm>
        </p:grpSpPr>
        <p:pic>
          <p:nvPicPr>
            <p:cNvPr id="809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709"/>
              <a:ext cx="3338" cy="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pic>
          <p:nvPicPr>
            <p:cNvPr id="809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416" y="1263"/>
              <a:ext cx="248"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grpSp>
      <p:pic>
        <p:nvPicPr>
          <p:cNvPr id="8090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213" y="4581525"/>
            <a:ext cx="18002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
        <p:nvSpPr>
          <p:cNvPr id="80902" name="Text Box 12"/>
          <p:cNvSpPr txBox="1">
            <a:spLocks noChangeArrowheads="1"/>
          </p:cNvSpPr>
          <p:nvPr/>
        </p:nvSpPr>
        <p:spPr bwMode="auto">
          <a:xfrm>
            <a:off x="1908175" y="5876925"/>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6600"/>
                </a:solidFill>
                <a:latin typeface="Arial" panose="020B0604020202020204" pitchFamily="34" charset="0"/>
              </a:rPr>
              <a:t>1 core</a:t>
            </a:r>
          </a:p>
        </p:txBody>
      </p:sp>
    </p:spTree>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a:t>Chip Layout</a:t>
            </a:r>
          </a:p>
        </p:txBody>
      </p:sp>
      <p:sp>
        <p:nvSpPr>
          <p:cNvPr id="81923" name="Rectangle 3"/>
          <p:cNvSpPr>
            <a:spLocks noGrp="1" noChangeArrowheads="1"/>
          </p:cNvSpPr>
          <p:nvPr>
            <p:ph idx="1"/>
          </p:nvPr>
        </p:nvSpPr>
        <p:spPr>
          <a:xfrm>
            <a:off x="395288" y="1196975"/>
            <a:ext cx="3889375" cy="4683125"/>
          </a:xfrm>
        </p:spPr>
        <p:txBody>
          <a:bodyPr/>
          <a:lstStyle/>
          <a:p>
            <a:pPr eaLnBrk="1" hangingPunct="1"/>
            <a:r>
              <a:rPr lang="en-US" altLang="zh-CN" sz="1800" dirty="0"/>
              <a:t>L1 cache:  16KB </a:t>
            </a:r>
            <a:r>
              <a:rPr lang="en-US" altLang="zh-CN" sz="1800" dirty="0" err="1"/>
              <a:t>Icache</a:t>
            </a:r>
            <a:r>
              <a:rPr lang="en-US" altLang="zh-CN" sz="1800" dirty="0"/>
              <a:t>, 32B line; </a:t>
            </a:r>
            <a:r>
              <a:rPr lang="en-US" altLang="zh-CN" sz="1800" dirty="0" err="1"/>
              <a:t>Dcache</a:t>
            </a:r>
            <a:r>
              <a:rPr lang="en-US" altLang="zh-CN" sz="1800" dirty="0"/>
              <a:t>, 8KB, 16B line;       4-way set associative, 64B block, L1 miss penalty=23 cycles,</a:t>
            </a:r>
          </a:p>
          <a:p>
            <a:pPr eaLnBrk="1" hangingPunct="1"/>
            <a:endParaRPr lang="en-US" altLang="zh-CN" sz="1800" dirty="0"/>
          </a:p>
          <a:p>
            <a:pPr eaLnBrk="1" hangingPunct="1"/>
            <a:r>
              <a:rPr lang="en-US" altLang="zh-CN" sz="1800" dirty="0"/>
              <a:t>L2 cache: 4 banks, each 750KB, 64B block, L2 miss penalty = 110 cycles</a:t>
            </a:r>
          </a:p>
          <a:p>
            <a:pPr eaLnBrk="1" hangingPunct="1"/>
            <a:endParaRPr lang="en-US" altLang="zh-CN" sz="1800" dirty="0"/>
          </a:p>
          <a:p>
            <a:pPr eaLnBrk="1" hangingPunct="1"/>
            <a:r>
              <a:rPr lang="en-US" altLang="zh-CN" sz="1800" dirty="0"/>
              <a:t>L1 cache coherence is enforced by directory associate with each L2 cache block</a:t>
            </a:r>
          </a:p>
          <a:p>
            <a:pPr eaLnBrk="1" hangingPunct="1"/>
            <a:endParaRPr lang="en-US" altLang="zh-CN" sz="1800" dirty="0"/>
          </a:p>
          <a:p>
            <a:pPr eaLnBrk="1" hangingPunct="1"/>
            <a:r>
              <a:rPr lang="en-US" altLang="zh-CN" sz="1800" dirty="0"/>
              <a:t>Memory controller on chip to decrease miss penalty</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46" y="1179427"/>
            <a:ext cx="446405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31913" y="0"/>
            <a:ext cx="7540625" cy="981075"/>
          </a:xfrm>
        </p:spPr>
        <p:txBody>
          <a:bodyPr/>
          <a:lstStyle/>
          <a:p>
            <a:pPr eaLnBrk="1" hangingPunct="1"/>
            <a:r>
              <a:rPr lang="en-US" altLang="zh-CN"/>
              <a:t>Compare with SMP</a:t>
            </a:r>
          </a:p>
        </p:txBody>
      </p:sp>
      <p:sp>
        <p:nvSpPr>
          <p:cNvPr id="82947" name="Rectangle 3"/>
          <p:cNvSpPr>
            <a:spLocks noGrp="1" noChangeArrowheads="1"/>
          </p:cNvSpPr>
          <p:nvPr>
            <p:ph idx="1"/>
          </p:nvPr>
        </p:nvSpPr>
        <p:spPr/>
        <p:txBody>
          <a:bodyPr/>
          <a:lstStyle/>
          <a:p>
            <a:pPr eaLnBrk="1" hangingPunct="1"/>
            <a:endParaRPr lang="zh-CN" altLang="zh-CN"/>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949" name="Text Box 5"/>
          <p:cNvSpPr txBox="1">
            <a:spLocks noChangeArrowheads="1"/>
          </p:cNvSpPr>
          <p:nvPr/>
        </p:nvSpPr>
        <p:spPr bwMode="auto">
          <a:xfrm>
            <a:off x="323528" y="5661248"/>
            <a:ext cx="581505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dirty="0">
                <a:solidFill>
                  <a:srgbClr val="FF3300"/>
                </a:solidFill>
                <a:latin typeface="Arial" panose="020B0604020202020204" pitchFamily="34" charset="0"/>
              </a:rPr>
              <a:t>BTU: </a:t>
            </a:r>
            <a:r>
              <a:rPr kumimoji="1" lang="en-US" altLang="zh-CN" sz="2000" b="1" dirty="0" err="1">
                <a:solidFill>
                  <a:srgbClr val="FF3300"/>
                </a:solidFill>
                <a:latin typeface="Arial" panose="020B0604020202020204" pitchFamily="34" charset="0"/>
              </a:rPr>
              <a:t>british</a:t>
            </a:r>
            <a:r>
              <a:rPr kumimoji="1" lang="en-US" altLang="zh-CN" sz="2000" b="1" dirty="0">
                <a:solidFill>
                  <a:srgbClr val="FF3300"/>
                </a:solidFill>
                <a:latin typeface="Arial" panose="020B0604020202020204" pitchFamily="34" charset="0"/>
              </a:rPr>
              <a:t> </a:t>
            </a:r>
            <a:r>
              <a:rPr kumimoji="1" lang="en-US" altLang="zh-CN" sz="2000" b="1" dirty="0" err="1">
                <a:solidFill>
                  <a:srgbClr val="FF3300"/>
                </a:solidFill>
                <a:latin typeface="Arial" panose="020B0604020202020204" pitchFamily="34" charset="0"/>
              </a:rPr>
              <a:t>theraml</a:t>
            </a:r>
            <a:r>
              <a:rPr kumimoji="1" lang="en-US" altLang="zh-CN" sz="2000" b="1" dirty="0">
                <a:solidFill>
                  <a:srgbClr val="FF3300"/>
                </a:solidFill>
                <a:latin typeface="Arial" panose="020B0604020202020204" pitchFamily="34" charset="0"/>
              </a:rPr>
              <a:t> Unit</a:t>
            </a:r>
          </a:p>
          <a:p>
            <a:pPr eaLnBrk="1" hangingPunct="1">
              <a:buClr>
                <a:schemeClr val="accent1"/>
              </a:buClr>
              <a:buSzPct val="80000"/>
              <a:buNone/>
            </a:pPr>
            <a:r>
              <a:rPr kumimoji="1" lang="en-US" altLang="zh-CN" sz="2000" b="1" dirty="0">
                <a:solidFill>
                  <a:srgbClr val="FF3300"/>
                </a:solidFill>
                <a:latin typeface="Arial" panose="020B0604020202020204" pitchFamily="34" charset="0"/>
              </a:rPr>
              <a:t>RAS:</a:t>
            </a:r>
            <a:r>
              <a:rPr lang="en-US" altLang="zh-CN" sz="1100" b="0" i="0" u="none" strike="noStrike" dirty="0">
                <a:solidFill>
                  <a:srgbClr val="1A0DAB"/>
                </a:solidFill>
                <a:effectLst/>
                <a:latin typeface="arial" panose="020B0604020202020204" pitchFamily="34" charset="0"/>
              </a:rPr>
              <a:t> </a:t>
            </a:r>
            <a:r>
              <a:rPr kumimoji="1" lang="en-US" altLang="zh-CN" sz="2000" b="1" dirty="0">
                <a:solidFill>
                  <a:srgbClr val="FF3300"/>
                </a:solidFill>
                <a:latin typeface="Arial" panose="020B0604020202020204" pitchFamily="34" charset="0"/>
              </a:rPr>
              <a:t>Reliability, Availability, and Serviceability</a:t>
            </a:r>
            <a:endParaRPr kumimoji="1" lang="en-US" altLang="zh-CN" sz="2000" b="1" dirty="0">
              <a:solidFill>
                <a:srgbClr val="FF3300"/>
              </a:solidFill>
              <a:latin typeface="Arial" panose="020B0604020202020204" pitchFamily="34" charset="0"/>
              <a:hlinkClick r:id="rId3">
                <a:extLst>
                  <a:ext uri="{A12FA001-AC4F-418D-AE19-62706E023703}">
                    <ahyp:hlinkClr xmlns:ahyp="http://schemas.microsoft.com/office/drawing/2018/hyperlinkcolor" val="tx"/>
                  </a:ext>
                </a:extLst>
              </a:hlinkClick>
            </a:endParaRPr>
          </a:p>
          <a:p>
            <a:pPr eaLnBrk="1" hangingPunct="1">
              <a:buClr>
                <a:schemeClr val="accent1"/>
              </a:buClr>
              <a:buSzPct val="80000"/>
              <a:buFont typeface="Wingdings" panose="05000000000000000000" pitchFamily="2" charset="2"/>
              <a:buNone/>
            </a:pPr>
            <a:endParaRPr kumimoji="1" lang="en-US" altLang="zh-CN" sz="2000" b="1" dirty="0">
              <a:solidFill>
                <a:srgbClr val="FF3300"/>
              </a:solidFill>
              <a:latin typeface="Arial" panose="020B0604020202020204" pitchFamily="34" charset="0"/>
            </a:endParaRPr>
          </a:p>
        </p:txBody>
      </p:sp>
    </p:spTree>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a:t>Core structure</a:t>
            </a:r>
          </a:p>
        </p:txBody>
      </p:sp>
      <p:sp>
        <p:nvSpPr>
          <p:cNvPr id="83971" name="Rectangle 3"/>
          <p:cNvSpPr>
            <a:spLocks noGrp="1" noChangeArrowheads="1"/>
          </p:cNvSpPr>
          <p:nvPr>
            <p:ph idx="1"/>
          </p:nvPr>
        </p:nvSpPr>
        <p:spPr>
          <a:xfrm>
            <a:off x="395288" y="1268413"/>
            <a:ext cx="4919662" cy="4886325"/>
          </a:xfrm>
        </p:spPr>
        <p:txBody>
          <a:bodyPr/>
          <a:lstStyle/>
          <a:p>
            <a:pPr eaLnBrk="1" hangingPunct="1">
              <a:lnSpc>
                <a:spcPct val="90000"/>
              </a:lnSpc>
            </a:pPr>
            <a:r>
              <a:rPr lang="en-US" altLang="zh-CN" sz="2000" dirty="0"/>
              <a:t>4 threads /core</a:t>
            </a:r>
          </a:p>
          <a:p>
            <a:pPr eaLnBrk="1" hangingPunct="1">
              <a:lnSpc>
                <a:spcPct val="90000"/>
              </a:lnSpc>
            </a:pPr>
            <a:r>
              <a:rPr lang="en-US" altLang="zh-CN" sz="2000" dirty="0"/>
              <a:t>Single issue</a:t>
            </a:r>
          </a:p>
          <a:p>
            <a:pPr eaLnBrk="1" hangingPunct="1">
              <a:lnSpc>
                <a:spcPct val="90000"/>
              </a:lnSpc>
            </a:pPr>
            <a:r>
              <a:rPr lang="en-US" altLang="zh-CN" sz="2000" dirty="0"/>
              <a:t>6 stage pipeline</a:t>
            </a:r>
          </a:p>
          <a:p>
            <a:pPr eaLnBrk="1" hangingPunct="1">
              <a:lnSpc>
                <a:spcPct val="90000"/>
              </a:lnSpc>
            </a:pPr>
            <a:r>
              <a:rPr lang="en-US" altLang="zh-CN" sz="2000" dirty="0"/>
              <a:t>Unique resources/thread</a:t>
            </a:r>
          </a:p>
          <a:p>
            <a:pPr lvl="1" eaLnBrk="1" hangingPunct="1">
              <a:lnSpc>
                <a:spcPct val="90000"/>
              </a:lnSpc>
            </a:pPr>
            <a:r>
              <a:rPr lang="en-US" altLang="zh-CN" sz="1800" dirty="0"/>
              <a:t>Registers</a:t>
            </a:r>
          </a:p>
          <a:p>
            <a:pPr lvl="1" eaLnBrk="1" hangingPunct="1">
              <a:lnSpc>
                <a:spcPct val="90000"/>
              </a:lnSpc>
            </a:pPr>
            <a:r>
              <a:rPr lang="en-US" altLang="zh-CN" sz="1800" dirty="0"/>
              <a:t>Portions of I-fetch </a:t>
            </a:r>
            <a:r>
              <a:rPr lang="en-US" altLang="zh-CN" sz="1800" dirty="0" err="1"/>
              <a:t>datapath</a:t>
            </a:r>
            <a:endParaRPr lang="en-US" altLang="zh-CN" sz="1800" dirty="0"/>
          </a:p>
          <a:p>
            <a:pPr lvl="1" eaLnBrk="1" hangingPunct="1">
              <a:lnSpc>
                <a:spcPct val="90000"/>
              </a:lnSpc>
            </a:pPr>
            <a:r>
              <a:rPr lang="en-US" altLang="zh-CN" sz="1800" dirty="0"/>
              <a:t>Store and Miss buffers</a:t>
            </a:r>
          </a:p>
          <a:p>
            <a:pPr eaLnBrk="1" hangingPunct="1">
              <a:lnSpc>
                <a:spcPct val="90000"/>
              </a:lnSpc>
            </a:pPr>
            <a:r>
              <a:rPr lang="en-US" altLang="zh-CN" sz="2000" dirty="0"/>
              <a:t>Resource shared by 4 threads</a:t>
            </a:r>
          </a:p>
          <a:p>
            <a:pPr lvl="1" eaLnBrk="1" hangingPunct="1">
              <a:lnSpc>
                <a:spcPct val="90000"/>
              </a:lnSpc>
            </a:pPr>
            <a:r>
              <a:rPr lang="en-US" altLang="zh-CN" sz="1800" dirty="0"/>
              <a:t>Caches, TLBs, Exe Units</a:t>
            </a:r>
          </a:p>
          <a:p>
            <a:pPr lvl="1" eaLnBrk="1" hangingPunct="1">
              <a:lnSpc>
                <a:spcPct val="90000"/>
              </a:lnSpc>
            </a:pPr>
            <a:r>
              <a:rPr lang="en-US" altLang="zh-CN" sz="1800" dirty="0"/>
              <a:t>Pipeline registers and Data path</a:t>
            </a:r>
          </a:p>
          <a:p>
            <a:pPr eaLnBrk="1" hangingPunct="1">
              <a:lnSpc>
                <a:spcPct val="90000"/>
              </a:lnSpc>
            </a:pPr>
            <a:r>
              <a:rPr lang="en-US" altLang="zh-CN" sz="2000" dirty="0"/>
              <a:t>Core area = 11mm</a:t>
            </a:r>
            <a:r>
              <a:rPr lang="en-US" altLang="zh-CN" sz="2000" baseline="30000" dirty="0"/>
              <a:t>2</a:t>
            </a:r>
            <a:r>
              <a:rPr lang="en-US" altLang="zh-CN" sz="2000" dirty="0"/>
              <a:t> in 90nm</a:t>
            </a:r>
          </a:p>
          <a:p>
            <a:pPr eaLnBrk="1" hangingPunct="1">
              <a:lnSpc>
                <a:spcPct val="90000"/>
              </a:lnSpc>
            </a:pPr>
            <a:r>
              <a:rPr lang="en-US" altLang="zh-CN" sz="2000" dirty="0"/>
              <a:t>MT adds ~20% area to core </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49275"/>
            <a:ext cx="3319462"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a:t>T1 processor core pipeline</a:t>
            </a:r>
          </a:p>
        </p:txBody>
      </p:sp>
      <p:sp>
        <p:nvSpPr>
          <p:cNvPr id="84995" name="Rectangle 3"/>
          <p:cNvSpPr>
            <a:spLocks noGrp="1" noChangeArrowheads="1"/>
          </p:cNvSpPr>
          <p:nvPr>
            <p:ph idx="1"/>
          </p:nvPr>
        </p:nvSpPr>
        <p:spPr/>
        <p:txBody>
          <a:bodyPr/>
          <a:lstStyle/>
          <a:p>
            <a:pPr eaLnBrk="1" hangingPunct="1"/>
            <a:endParaRPr lang="zh-CN" altLang="zh-CN"/>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a:t>Thread Selection Policy</a:t>
            </a:r>
          </a:p>
        </p:txBody>
      </p:sp>
      <p:sp>
        <p:nvSpPr>
          <p:cNvPr id="86019" name="Rectangle 3"/>
          <p:cNvSpPr>
            <a:spLocks noGrp="1" noChangeArrowheads="1"/>
          </p:cNvSpPr>
          <p:nvPr>
            <p:ph idx="1"/>
          </p:nvPr>
        </p:nvSpPr>
        <p:spPr/>
        <p:txBody>
          <a:bodyPr/>
          <a:lstStyle/>
          <a:p>
            <a:pPr eaLnBrk="1" hangingPunct="1"/>
            <a:r>
              <a:rPr lang="en-US" altLang="zh-CN" sz="2800"/>
              <a:t>Switch among available ( ready to run) threads every cycle</a:t>
            </a:r>
          </a:p>
          <a:p>
            <a:pPr lvl="1" eaLnBrk="1" hangingPunct="1"/>
            <a:r>
              <a:rPr lang="en-US" altLang="zh-CN" sz="2400"/>
              <a:t>Priority given to least-recently-executed thread</a:t>
            </a:r>
          </a:p>
          <a:p>
            <a:pPr lvl="1" eaLnBrk="1" hangingPunct="1"/>
            <a:endParaRPr lang="en-US" altLang="zh-CN" sz="2400"/>
          </a:p>
          <a:p>
            <a:pPr eaLnBrk="1" hangingPunct="1"/>
            <a:r>
              <a:rPr lang="en-US" altLang="zh-CN" sz="2800"/>
              <a:t>Thread becomes not-ready-to-run due to:</a:t>
            </a:r>
          </a:p>
          <a:p>
            <a:pPr lvl="1" eaLnBrk="1" hangingPunct="1"/>
            <a:r>
              <a:rPr lang="en-US" altLang="zh-CN" sz="2400"/>
              <a:t>Long latency operations like load, branch, mul, or div ( load, branch incur 1 3-cycle delay )</a:t>
            </a:r>
          </a:p>
          <a:p>
            <a:pPr lvl="1" eaLnBrk="1" hangingPunct="1"/>
            <a:r>
              <a:rPr lang="en-US" altLang="zh-CN" sz="2400"/>
              <a:t>Pipeline stall when cache miss, trap, or structure hazard</a:t>
            </a:r>
          </a:p>
          <a:p>
            <a:pPr eaLnBrk="1" hangingPunct="1"/>
            <a:endParaRPr lang="en-US" altLang="zh-CN" sz="2800"/>
          </a:p>
        </p:txBody>
      </p:sp>
    </p:spTree>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a:t>Instruction Fetch/Switch/Decode Unit ( IFU)</a:t>
            </a:r>
          </a:p>
        </p:txBody>
      </p:sp>
      <p:sp>
        <p:nvSpPr>
          <p:cNvPr id="87043" name="Rectangle 3"/>
          <p:cNvSpPr>
            <a:spLocks noGrp="1" noChangeArrowheads="1"/>
          </p:cNvSpPr>
          <p:nvPr>
            <p:ph idx="1"/>
          </p:nvPr>
        </p:nvSpPr>
        <p:spPr>
          <a:xfrm>
            <a:off x="0" y="1268760"/>
            <a:ext cx="8642350" cy="4795837"/>
          </a:xfrm>
        </p:spPr>
        <p:txBody>
          <a:bodyPr/>
          <a:lstStyle/>
          <a:p>
            <a:pPr eaLnBrk="1" hangingPunct="1">
              <a:lnSpc>
                <a:spcPct val="80000"/>
              </a:lnSpc>
            </a:pPr>
            <a:r>
              <a:rPr lang="en-US" altLang="zh-CN" sz="2800" dirty="0"/>
              <a:t>I-cache</a:t>
            </a:r>
          </a:p>
          <a:p>
            <a:pPr lvl="1" eaLnBrk="1" hangingPunct="1">
              <a:lnSpc>
                <a:spcPct val="80000"/>
              </a:lnSpc>
            </a:pPr>
            <a:r>
              <a:rPr lang="en-US" altLang="zh-CN" sz="2400" dirty="0"/>
              <a:t>16KB data, 4ways, 32B line</a:t>
            </a:r>
          </a:p>
          <a:p>
            <a:pPr lvl="1" eaLnBrk="1" hangingPunct="1">
              <a:lnSpc>
                <a:spcPct val="80000"/>
              </a:lnSpc>
            </a:pPr>
            <a:r>
              <a:rPr lang="en-US" altLang="zh-CN" sz="2400" dirty="0"/>
              <a:t>Single-ported </a:t>
            </a:r>
            <a:r>
              <a:rPr lang="en-US" altLang="zh-CN" sz="2400" dirty="0" err="1"/>
              <a:t>Instrctuion</a:t>
            </a:r>
            <a:r>
              <a:rPr lang="en-US" altLang="zh-CN" sz="2400" dirty="0"/>
              <a:t> Tag</a:t>
            </a:r>
          </a:p>
          <a:p>
            <a:pPr lvl="1" eaLnBrk="1" hangingPunct="1">
              <a:lnSpc>
                <a:spcPct val="80000"/>
              </a:lnSpc>
            </a:pPr>
            <a:r>
              <a:rPr lang="en-US" altLang="zh-CN" sz="2400" dirty="0"/>
              <a:t>Dual-ported(1R/1W) Valid-bit array</a:t>
            </a:r>
          </a:p>
          <a:p>
            <a:pPr lvl="1" eaLnBrk="1" hangingPunct="1">
              <a:lnSpc>
                <a:spcPct val="80000"/>
              </a:lnSpc>
            </a:pPr>
            <a:r>
              <a:rPr lang="en-US" altLang="zh-CN" sz="2400" dirty="0"/>
              <a:t>Invalidate operations access </a:t>
            </a:r>
            <a:r>
              <a:rPr lang="en-US" altLang="zh-CN" sz="2400" dirty="0" err="1"/>
              <a:t>Vilid</a:t>
            </a:r>
            <a:r>
              <a:rPr lang="en-US" altLang="zh-CN" sz="2400" dirty="0"/>
              <a:t>-bit array, not instruction Tags</a:t>
            </a:r>
          </a:p>
          <a:p>
            <a:pPr lvl="1" eaLnBrk="1" hangingPunct="1">
              <a:lnSpc>
                <a:spcPct val="80000"/>
              </a:lnSpc>
            </a:pPr>
            <a:r>
              <a:rPr lang="en-US" altLang="zh-CN" sz="2400" dirty="0"/>
              <a:t>Pseudo-random replacement</a:t>
            </a:r>
          </a:p>
          <a:p>
            <a:pPr eaLnBrk="1" hangingPunct="1">
              <a:lnSpc>
                <a:spcPct val="80000"/>
              </a:lnSpc>
            </a:pPr>
            <a:r>
              <a:rPr lang="en-US" altLang="zh-CN" sz="2800" dirty="0"/>
              <a:t>Fully associative Instruction TLB</a:t>
            </a:r>
          </a:p>
          <a:p>
            <a:pPr lvl="1" eaLnBrk="1" hangingPunct="1">
              <a:lnSpc>
                <a:spcPct val="80000"/>
              </a:lnSpc>
            </a:pPr>
            <a:r>
              <a:rPr lang="en-US" altLang="zh-CN" sz="2400" dirty="0"/>
              <a:t>64 entries, Page sizes: 8K, 64K, 4M, 256M</a:t>
            </a:r>
          </a:p>
          <a:p>
            <a:pPr lvl="1" eaLnBrk="1" hangingPunct="1">
              <a:lnSpc>
                <a:spcPct val="80000"/>
              </a:lnSpc>
            </a:pPr>
            <a:r>
              <a:rPr lang="en-US" altLang="zh-CN" sz="2400" dirty="0"/>
              <a:t>Multiple hits in TLB prevented by doing auto-</a:t>
            </a:r>
            <a:r>
              <a:rPr lang="en-US" altLang="zh-CN" sz="2400" dirty="0" err="1"/>
              <a:t>demap</a:t>
            </a:r>
            <a:r>
              <a:rPr lang="en-US" altLang="zh-CN" sz="2400" dirty="0"/>
              <a:t> on fill</a:t>
            </a:r>
          </a:p>
          <a:p>
            <a:pPr eaLnBrk="1" hangingPunct="1">
              <a:lnSpc>
                <a:spcPct val="80000"/>
              </a:lnSpc>
            </a:pPr>
            <a:r>
              <a:rPr lang="en-US" altLang="zh-CN" sz="2800" dirty="0"/>
              <a:t>2 instructions fetched each cycle</a:t>
            </a:r>
          </a:p>
        </p:txBody>
      </p:sp>
    </p:spTree>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dirty="0"/>
              <a:t>Windowed Int Register file</a:t>
            </a:r>
          </a:p>
        </p:txBody>
      </p:sp>
      <p:sp>
        <p:nvSpPr>
          <p:cNvPr id="88067" name="Rectangle 3"/>
          <p:cNvSpPr>
            <a:spLocks noGrp="1" noChangeArrowheads="1"/>
          </p:cNvSpPr>
          <p:nvPr>
            <p:ph idx="1"/>
          </p:nvPr>
        </p:nvSpPr>
        <p:spPr>
          <a:xfrm>
            <a:off x="5170488" y="1268413"/>
            <a:ext cx="3527425" cy="4886325"/>
          </a:xfrm>
        </p:spPr>
        <p:txBody>
          <a:bodyPr/>
          <a:lstStyle/>
          <a:p>
            <a:pPr eaLnBrk="1" hangingPunct="1">
              <a:lnSpc>
                <a:spcPct val="90000"/>
              </a:lnSpc>
            </a:pPr>
            <a:r>
              <a:rPr lang="en-US" altLang="zh-CN" sz="2000"/>
              <a:t>5KB 3R/2W/1T structure</a:t>
            </a:r>
          </a:p>
          <a:p>
            <a:pPr lvl="1" eaLnBrk="1" hangingPunct="1">
              <a:lnSpc>
                <a:spcPct val="90000"/>
              </a:lnSpc>
            </a:pPr>
            <a:r>
              <a:rPr lang="en-US" altLang="zh-CN" sz="1800"/>
              <a:t>&gt;640 64b regs</a:t>
            </a:r>
          </a:p>
          <a:p>
            <a:pPr eaLnBrk="1" hangingPunct="1">
              <a:lnSpc>
                <a:spcPct val="90000"/>
              </a:lnSpc>
            </a:pPr>
            <a:r>
              <a:rPr lang="en-US" altLang="zh-CN" sz="2000"/>
              <a:t>Only the 32 registers from current window is visible to thread</a:t>
            </a:r>
          </a:p>
          <a:p>
            <a:pPr eaLnBrk="1" hangingPunct="1">
              <a:lnSpc>
                <a:spcPct val="90000"/>
              </a:lnSpc>
            </a:pPr>
            <a:r>
              <a:rPr lang="en-US" altLang="zh-CN" sz="2000"/>
              <a:t>8 global + 24 window register</a:t>
            </a:r>
          </a:p>
          <a:p>
            <a:pPr eaLnBrk="1" hangingPunct="1">
              <a:lnSpc>
                <a:spcPct val="90000"/>
              </a:lnSpc>
            </a:pPr>
            <a:r>
              <a:rPr lang="en-US" altLang="zh-CN" sz="2000"/>
              <a:t>Window changing in background under thread switch</a:t>
            </a:r>
          </a:p>
          <a:p>
            <a:pPr eaLnBrk="1" hangingPunct="1">
              <a:lnSpc>
                <a:spcPct val="90000"/>
              </a:lnSpc>
            </a:pPr>
            <a:r>
              <a:rPr lang="en-US" altLang="zh-CN" sz="2000"/>
              <a:t>Single cycle R/W accwss</a:t>
            </a: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0"/>
            <a:ext cx="51181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a:solidFill>
                  <a:srgbClr val="FF0000"/>
                </a:solidFill>
              </a:rPr>
              <a:t>Multithreaded Architecture</a:t>
            </a:r>
          </a:p>
        </p:txBody>
      </p:sp>
      <p:sp>
        <p:nvSpPr>
          <p:cNvPr id="22531" name="Rectangle 3"/>
          <p:cNvSpPr>
            <a:spLocks noGrp="1" noRot="1" noChangeArrowheads="1"/>
          </p:cNvSpPr>
          <p:nvPr>
            <p:ph idx="1"/>
          </p:nvPr>
        </p:nvSpPr>
        <p:spPr/>
        <p:txBody>
          <a:bodyPr/>
          <a:lstStyle/>
          <a:p>
            <a:pPr eaLnBrk="1" hangingPunct="1"/>
            <a:r>
              <a:rPr lang="en-US" altLang="zh-CN" sz="2800" dirty="0"/>
              <a:t>Processor capable of executing multiple software threads</a:t>
            </a:r>
          </a:p>
          <a:p>
            <a:pPr lvl="1" eaLnBrk="1" hangingPunct="1"/>
            <a:r>
              <a:rPr lang="en-US" altLang="zh-CN" sz="2800" dirty="0"/>
              <a:t>Can execute “simultaneously”</a:t>
            </a:r>
          </a:p>
          <a:p>
            <a:pPr lvl="2" eaLnBrk="1" hangingPunct="1"/>
            <a:r>
              <a:rPr lang="en-US" altLang="zh-CN" sz="2800" dirty="0"/>
              <a:t>Thread can be HW switched without OS control</a:t>
            </a:r>
          </a:p>
          <a:p>
            <a:pPr lvl="1" eaLnBrk="1" hangingPunct="1"/>
            <a:r>
              <a:rPr lang="en-US" altLang="zh-CN" sz="2800" dirty="0"/>
              <a:t>Shared resource</a:t>
            </a:r>
          </a:p>
          <a:p>
            <a:pPr lvl="2" eaLnBrk="1" hangingPunct="1"/>
            <a:r>
              <a:rPr lang="en-US" altLang="zh-CN" sz="2800" dirty="0"/>
              <a:t>Sharing -&gt; better resource utilization -&gt; better </a:t>
            </a:r>
            <a:r>
              <a:rPr lang="en-US" altLang="zh-CN" sz="2800" dirty="0" err="1"/>
              <a:t>throughtput</a:t>
            </a:r>
            <a:endParaRPr lang="en-US" altLang="zh-CN" sz="2800" dirty="0"/>
          </a:p>
          <a:p>
            <a:pPr lvl="1" eaLnBrk="1" hangingPunct="1"/>
            <a:r>
              <a:rPr lang="en-US" altLang="zh-CN" sz="2800" dirty="0"/>
              <a:t>Can belong to the same process – but not have to !</a:t>
            </a:r>
          </a:p>
          <a:p>
            <a:pPr lvl="2" eaLnBrk="1" hangingPunct="1"/>
            <a:endParaRPr lang="en-US" altLang="zh-CN" sz="2800" dirty="0"/>
          </a:p>
        </p:txBody>
      </p:sp>
    </p:spTree>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a:t>Execution Units</a:t>
            </a:r>
          </a:p>
        </p:txBody>
      </p:sp>
      <p:sp>
        <p:nvSpPr>
          <p:cNvPr id="89091" name="Rectangle 3"/>
          <p:cNvSpPr>
            <a:spLocks noGrp="1" noChangeArrowheads="1"/>
          </p:cNvSpPr>
          <p:nvPr>
            <p:ph idx="1"/>
          </p:nvPr>
        </p:nvSpPr>
        <p:spPr/>
        <p:txBody>
          <a:bodyPr/>
          <a:lstStyle/>
          <a:p>
            <a:pPr eaLnBrk="1" hangingPunct="1">
              <a:lnSpc>
                <a:spcPct val="80000"/>
              </a:lnSpc>
            </a:pPr>
            <a:r>
              <a:rPr lang="en-US" altLang="zh-CN" sz="2800" dirty="0"/>
              <a:t>Single ALU and shifter. ALU reused for branch address and virtual address calculation.</a:t>
            </a:r>
          </a:p>
          <a:p>
            <a:pPr eaLnBrk="1" hangingPunct="1">
              <a:lnSpc>
                <a:spcPct val="80000"/>
              </a:lnSpc>
            </a:pPr>
            <a:r>
              <a:rPr lang="en-US" altLang="zh-CN" sz="2800" dirty="0"/>
              <a:t>Integer Multiplier</a:t>
            </a:r>
          </a:p>
          <a:p>
            <a:pPr lvl="1" eaLnBrk="1" hangingPunct="1">
              <a:lnSpc>
                <a:spcPct val="80000"/>
              </a:lnSpc>
            </a:pPr>
            <a:r>
              <a:rPr lang="en-US" altLang="zh-CN" sz="2400" dirty="0"/>
              <a:t>5 clock latency, throughput of ½ per cycle </a:t>
            </a:r>
          </a:p>
          <a:p>
            <a:pPr lvl="1" eaLnBrk="1" hangingPunct="1">
              <a:lnSpc>
                <a:spcPct val="80000"/>
              </a:lnSpc>
            </a:pPr>
            <a:r>
              <a:rPr lang="en-US" altLang="zh-CN" sz="2400" dirty="0" err="1"/>
              <a:t>Contrains</a:t>
            </a:r>
            <a:r>
              <a:rPr lang="en-US" altLang="zh-CN" sz="2400" dirty="0"/>
              <a:t> accumulate function for Mod Arithmetic</a:t>
            </a:r>
          </a:p>
          <a:p>
            <a:pPr lvl="1" eaLnBrk="1" hangingPunct="1">
              <a:lnSpc>
                <a:spcPct val="80000"/>
              </a:lnSpc>
            </a:pPr>
            <a:r>
              <a:rPr lang="en-US" altLang="zh-CN" sz="2400" dirty="0"/>
              <a:t>1 integer </a:t>
            </a:r>
            <a:r>
              <a:rPr lang="en-US" altLang="zh-CN" sz="2400" dirty="0" err="1"/>
              <a:t>mul</a:t>
            </a:r>
            <a:r>
              <a:rPr lang="en-US" altLang="zh-CN" sz="2400" dirty="0"/>
              <a:t> allowed outstanding per core</a:t>
            </a:r>
          </a:p>
          <a:p>
            <a:pPr lvl="1" eaLnBrk="1" hangingPunct="1">
              <a:lnSpc>
                <a:spcPct val="80000"/>
              </a:lnSpc>
            </a:pPr>
            <a:r>
              <a:rPr lang="en-US" altLang="zh-CN" sz="2400" dirty="0" err="1"/>
              <a:t>Multipiier</a:t>
            </a:r>
            <a:r>
              <a:rPr lang="en-US" altLang="zh-CN" sz="2400" dirty="0"/>
              <a:t> shared between Core Pipe and Modular Arithmetic unit on a round </a:t>
            </a:r>
            <a:r>
              <a:rPr lang="en-US" altLang="zh-CN" sz="2400" dirty="0" err="1"/>
              <a:t>robinn</a:t>
            </a:r>
            <a:r>
              <a:rPr lang="en-US" altLang="zh-CN" sz="2400" dirty="0"/>
              <a:t> basis</a:t>
            </a:r>
          </a:p>
          <a:p>
            <a:pPr eaLnBrk="1" hangingPunct="1">
              <a:lnSpc>
                <a:spcPct val="80000"/>
              </a:lnSpc>
            </a:pPr>
            <a:r>
              <a:rPr lang="en-US" altLang="zh-CN" sz="2800" dirty="0"/>
              <a:t>Simple divider, with one divide outstanding per core</a:t>
            </a:r>
          </a:p>
          <a:p>
            <a:pPr eaLnBrk="1" hangingPunct="1">
              <a:lnSpc>
                <a:spcPct val="80000"/>
              </a:lnSpc>
            </a:pPr>
            <a:r>
              <a:rPr lang="en-US" altLang="zh-CN" sz="2800" dirty="0"/>
              <a:t>Thread issuing a MUL/DIV will rollback and switch out if </a:t>
            </a:r>
            <a:r>
              <a:rPr lang="en-US" altLang="zh-CN" sz="2800" dirty="0" err="1"/>
              <a:t>mul</a:t>
            </a:r>
            <a:r>
              <a:rPr lang="en-US" altLang="zh-CN" sz="2800" dirty="0"/>
              <a:t>/div units is </a:t>
            </a:r>
            <a:r>
              <a:rPr lang="en-US" altLang="zh-CN" sz="2800" dirty="0" err="1"/>
              <a:t>occcupied</a:t>
            </a:r>
            <a:r>
              <a:rPr lang="en-US" altLang="zh-CN" sz="2800" dirty="0"/>
              <a:t>. </a:t>
            </a:r>
          </a:p>
        </p:txBody>
      </p:sp>
    </p:spTree>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a:t>Load Store Unit (LSU)</a:t>
            </a:r>
          </a:p>
        </p:txBody>
      </p:sp>
      <p:sp>
        <p:nvSpPr>
          <p:cNvPr id="90115" name="Rectangle 3"/>
          <p:cNvSpPr>
            <a:spLocks noGrp="1" noChangeArrowheads="1"/>
          </p:cNvSpPr>
          <p:nvPr>
            <p:ph idx="1"/>
          </p:nvPr>
        </p:nvSpPr>
        <p:spPr/>
        <p:txBody>
          <a:bodyPr/>
          <a:lstStyle/>
          <a:p>
            <a:pPr eaLnBrk="1" hangingPunct="1"/>
            <a:r>
              <a:rPr lang="en-US" altLang="zh-CN" sz="2800" dirty="0"/>
              <a:t>D-Cache complex</a:t>
            </a:r>
          </a:p>
          <a:p>
            <a:pPr lvl="1" eaLnBrk="1" hangingPunct="1"/>
            <a:r>
              <a:rPr lang="en-US" altLang="zh-CN" sz="2800" dirty="0"/>
              <a:t>8KB data, 4 ways, 16B line</a:t>
            </a:r>
          </a:p>
          <a:p>
            <a:pPr lvl="1" eaLnBrk="1" hangingPunct="1"/>
            <a:r>
              <a:rPr lang="en-US" altLang="zh-CN" sz="2800" dirty="0"/>
              <a:t>Single ported Data Tag</a:t>
            </a:r>
          </a:p>
          <a:p>
            <a:pPr lvl="1" eaLnBrk="1" hangingPunct="1"/>
            <a:r>
              <a:rPr lang="en-US" altLang="zh-CN" sz="2800" dirty="0"/>
              <a:t>Dual ported(1R/1W) Valid bit array</a:t>
            </a:r>
          </a:p>
          <a:p>
            <a:pPr lvl="1" eaLnBrk="1" hangingPunct="1"/>
            <a:r>
              <a:rPr lang="en-US" altLang="zh-CN" sz="2800" dirty="0"/>
              <a:t>Pseudo-random replacement</a:t>
            </a:r>
          </a:p>
          <a:p>
            <a:pPr lvl="1" eaLnBrk="1" hangingPunct="1"/>
            <a:r>
              <a:rPr lang="en-US" altLang="zh-CN" sz="2800" dirty="0"/>
              <a:t>Load are allocating, stores are non allocating</a:t>
            </a:r>
          </a:p>
          <a:p>
            <a:pPr eaLnBrk="1" hangingPunct="1"/>
            <a:r>
              <a:rPr lang="en-US" altLang="zh-CN" sz="2800" dirty="0"/>
              <a:t>8 entry store buffer per thread, unified into single 32 entry array, with RAW bypassing</a:t>
            </a:r>
          </a:p>
        </p:txBody>
      </p:sp>
    </p:spTree>
  </p:cSld>
  <p:clrMapOvr>
    <a:masterClrMapping/>
  </p:clrMapOvr>
  <p:transition spd="slow">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a:t>LSU(continued)</a:t>
            </a:r>
          </a:p>
        </p:txBody>
      </p:sp>
      <p:sp>
        <p:nvSpPr>
          <p:cNvPr id="91139" name="Rectangle 3"/>
          <p:cNvSpPr>
            <a:spLocks noGrp="1" noChangeArrowheads="1"/>
          </p:cNvSpPr>
          <p:nvPr>
            <p:ph idx="1"/>
          </p:nvPr>
        </p:nvSpPr>
        <p:spPr/>
        <p:txBody>
          <a:bodyPr/>
          <a:lstStyle/>
          <a:p>
            <a:pPr eaLnBrk="1" hangingPunct="1">
              <a:lnSpc>
                <a:spcPct val="90000"/>
              </a:lnSpc>
            </a:pPr>
            <a:r>
              <a:rPr lang="en-US" altLang="zh-CN" sz="2800" dirty="0"/>
              <a:t>Crossbar interface</a:t>
            </a:r>
          </a:p>
          <a:p>
            <a:pPr lvl="1" eaLnBrk="1" hangingPunct="1">
              <a:lnSpc>
                <a:spcPct val="90000"/>
              </a:lnSpc>
            </a:pPr>
            <a:r>
              <a:rPr lang="en-US" altLang="zh-CN" sz="2800" dirty="0"/>
              <a:t>LSU priorities requests to the crossbar for </a:t>
            </a:r>
            <a:r>
              <a:rPr lang="en-US" altLang="zh-CN" sz="2800" dirty="0" err="1"/>
              <a:t>FPops</a:t>
            </a:r>
            <a:r>
              <a:rPr lang="en-US" altLang="zh-CN" sz="2800" dirty="0"/>
              <a:t>, streaming ops, I and D misses, stores and interrupts.</a:t>
            </a:r>
          </a:p>
          <a:p>
            <a:pPr eaLnBrk="1" hangingPunct="1">
              <a:lnSpc>
                <a:spcPct val="90000"/>
              </a:lnSpc>
            </a:pPr>
            <a:r>
              <a:rPr lang="en-US" altLang="zh-CN" sz="2800" dirty="0"/>
              <a:t>Request priority</a:t>
            </a:r>
          </a:p>
          <a:p>
            <a:pPr lvl="1" eaLnBrk="1" hangingPunct="1">
              <a:lnSpc>
                <a:spcPct val="90000"/>
              </a:lnSpc>
            </a:pPr>
            <a:r>
              <a:rPr lang="en-US" altLang="zh-CN" sz="2800" dirty="0" err="1"/>
              <a:t>Imiss</a:t>
            </a:r>
            <a:r>
              <a:rPr lang="en-US" altLang="zh-CN" sz="2800" dirty="0"/>
              <a:t>&gt;</a:t>
            </a:r>
            <a:r>
              <a:rPr lang="en-US" altLang="zh-CN" sz="2800" dirty="0" err="1"/>
              <a:t>ldmiss</a:t>
            </a:r>
            <a:r>
              <a:rPr lang="en-US" altLang="zh-CN" sz="2800" dirty="0"/>
              <a:t>&gt;stores, {</a:t>
            </a:r>
            <a:r>
              <a:rPr lang="en-US" altLang="zh-CN" sz="2800" dirty="0" err="1"/>
              <a:t>fpu</a:t>
            </a:r>
            <a:r>
              <a:rPr lang="en-US" altLang="zh-CN" sz="2800" dirty="0"/>
              <a:t>, </a:t>
            </a:r>
            <a:r>
              <a:rPr lang="en-US" altLang="zh-CN" sz="2800" dirty="0" err="1"/>
              <a:t>strm</a:t>
            </a:r>
            <a:r>
              <a:rPr lang="en-US" altLang="zh-CN" sz="2800" dirty="0"/>
              <a:t>, interrupt}</a:t>
            </a:r>
          </a:p>
          <a:p>
            <a:pPr lvl="1" eaLnBrk="1" hangingPunct="1">
              <a:lnSpc>
                <a:spcPct val="90000"/>
              </a:lnSpc>
            </a:pPr>
            <a:r>
              <a:rPr lang="en-US" altLang="zh-CN" sz="2800" dirty="0"/>
              <a:t>Packed assembly for </a:t>
            </a:r>
            <a:r>
              <a:rPr lang="en-US" altLang="zh-CN" sz="2800" dirty="0" err="1"/>
              <a:t>pcx</a:t>
            </a:r>
            <a:r>
              <a:rPr lang="en-US" altLang="zh-CN" sz="2800" dirty="0"/>
              <a:t>.</a:t>
            </a:r>
          </a:p>
          <a:p>
            <a:pPr eaLnBrk="1" hangingPunct="1">
              <a:lnSpc>
                <a:spcPct val="90000"/>
              </a:lnSpc>
            </a:pPr>
            <a:r>
              <a:rPr lang="en-US" altLang="zh-CN" sz="2800" dirty="0"/>
              <a:t>Handles return from crossbar and maintains order for cache updates and invalidates.</a:t>
            </a:r>
          </a:p>
        </p:txBody>
      </p:sp>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t>Other Functions</a:t>
            </a:r>
          </a:p>
        </p:txBody>
      </p:sp>
      <p:sp>
        <p:nvSpPr>
          <p:cNvPr id="92163" name="Rectangle 3"/>
          <p:cNvSpPr>
            <a:spLocks noGrp="1" noChangeArrowheads="1"/>
          </p:cNvSpPr>
          <p:nvPr>
            <p:ph idx="1"/>
          </p:nvPr>
        </p:nvSpPr>
        <p:spPr>
          <a:xfrm>
            <a:off x="250825" y="1125538"/>
            <a:ext cx="8535988" cy="4795837"/>
          </a:xfrm>
        </p:spPr>
        <p:txBody>
          <a:bodyPr/>
          <a:lstStyle/>
          <a:p>
            <a:pPr eaLnBrk="1" hangingPunct="1">
              <a:lnSpc>
                <a:spcPct val="90000"/>
              </a:lnSpc>
            </a:pPr>
            <a:r>
              <a:rPr lang="en-US" altLang="zh-CN" sz="2800" dirty="0"/>
              <a:t>Support for up to 64 pending interrupts per thread</a:t>
            </a:r>
          </a:p>
          <a:p>
            <a:pPr eaLnBrk="1" hangingPunct="1">
              <a:lnSpc>
                <a:spcPct val="90000"/>
              </a:lnSpc>
            </a:pPr>
            <a:r>
              <a:rPr lang="en-US" altLang="zh-CN" sz="2800" dirty="0"/>
              <a:t>Support for 6 trap levels. Traps cause pipeline flush.</a:t>
            </a:r>
          </a:p>
          <a:p>
            <a:pPr eaLnBrk="1" hangingPunct="1">
              <a:lnSpc>
                <a:spcPct val="90000"/>
              </a:lnSpc>
            </a:pPr>
            <a:r>
              <a:rPr lang="en-US" altLang="zh-CN" sz="2800" dirty="0"/>
              <a:t>Floating Point</a:t>
            </a:r>
          </a:p>
          <a:p>
            <a:pPr lvl="1" eaLnBrk="1" hangingPunct="1">
              <a:lnSpc>
                <a:spcPct val="90000"/>
              </a:lnSpc>
            </a:pPr>
            <a:r>
              <a:rPr lang="en-US" altLang="zh-CN" sz="2400" dirty="0"/>
              <a:t>The thread switch out when detecting </a:t>
            </a:r>
            <a:r>
              <a:rPr lang="en-US" altLang="zh-CN" sz="2400" dirty="0" err="1"/>
              <a:t>ans</a:t>
            </a:r>
            <a:r>
              <a:rPr lang="en-US" altLang="zh-CN" sz="2400" dirty="0"/>
              <a:t> </a:t>
            </a:r>
            <a:r>
              <a:rPr lang="en-US" altLang="zh-CN" sz="2400" dirty="0" err="1"/>
              <a:t>FPop</a:t>
            </a:r>
            <a:endParaRPr lang="en-US" altLang="zh-CN" sz="2400" dirty="0"/>
          </a:p>
          <a:p>
            <a:pPr lvl="1" eaLnBrk="1" hangingPunct="1">
              <a:lnSpc>
                <a:spcPct val="90000"/>
              </a:lnSpc>
            </a:pPr>
            <a:r>
              <a:rPr lang="en-US" altLang="zh-CN" sz="2400" dirty="0" err="1"/>
              <a:t>Fpop</a:t>
            </a:r>
            <a:r>
              <a:rPr lang="en-US" altLang="zh-CN" sz="2400" dirty="0"/>
              <a:t> is further decoded and FRF is read</a:t>
            </a:r>
          </a:p>
          <a:p>
            <a:pPr lvl="1" eaLnBrk="1" hangingPunct="1">
              <a:lnSpc>
                <a:spcPct val="90000"/>
              </a:lnSpc>
            </a:pPr>
            <a:r>
              <a:rPr lang="en-US" altLang="zh-CN" sz="2400" dirty="0" err="1"/>
              <a:t>FPop</a:t>
            </a:r>
            <a:r>
              <a:rPr lang="en-US" altLang="zh-CN" sz="2400" dirty="0"/>
              <a:t> with operands are packetized and shipped over the crossbar to the FPU</a:t>
            </a:r>
          </a:p>
          <a:p>
            <a:pPr lvl="1" eaLnBrk="1" hangingPunct="1">
              <a:lnSpc>
                <a:spcPct val="90000"/>
              </a:lnSpc>
            </a:pPr>
            <a:r>
              <a:rPr lang="en-US" altLang="zh-CN" sz="2400" dirty="0"/>
              <a:t>FPU returned the result via crossbar</a:t>
            </a:r>
          </a:p>
          <a:p>
            <a:pPr lvl="1" eaLnBrk="1" hangingPunct="1">
              <a:lnSpc>
                <a:spcPct val="90000"/>
              </a:lnSpc>
            </a:pPr>
            <a:r>
              <a:rPr lang="en-US" altLang="zh-CN" sz="2400" dirty="0"/>
              <a:t>Write back to FRF and thread restart </a:t>
            </a:r>
          </a:p>
        </p:txBody>
      </p:sp>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a:t>Cross Bar</a:t>
            </a:r>
          </a:p>
        </p:txBody>
      </p:sp>
      <p:sp>
        <p:nvSpPr>
          <p:cNvPr id="93187" name="Rectangle 3"/>
          <p:cNvSpPr>
            <a:spLocks noGrp="1" noChangeArrowheads="1"/>
          </p:cNvSpPr>
          <p:nvPr>
            <p:ph idx="1"/>
          </p:nvPr>
        </p:nvSpPr>
        <p:spPr>
          <a:xfrm>
            <a:off x="4689475" y="1628800"/>
            <a:ext cx="4249738" cy="4440238"/>
          </a:xfrm>
        </p:spPr>
        <p:txBody>
          <a:bodyPr/>
          <a:lstStyle/>
          <a:p>
            <a:pPr eaLnBrk="1" hangingPunct="1">
              <a:lnSpc>
                <a:spcPct val="90000"/>
              </a:lnSpc>
            </a:pPr>
            <a:r>
              <a:rPr lang="en-US" altLang="zh-CN" sz="2000" dirty="0"/>
              <a:t>Each requestor queues up to 2 packets per destination</a:t>
            </a:r>
          </a:p>
          <a:p>
            <a:pPr eaLnBrk="1" hangingPunct="1">
              <a:lnSpc>
                <a:spcPct val="90000"/>
              </a:lnSpc>
            </a:pPr>
            <a:r>
              <a:rPr lang="en-US" altLang="zh-CN" sz="2000" dirty="0"/>
              <a:t>3 stage pipeline: request, arbitrate and transmit</a:t>
            </a:r>
          </a:p>
          <a:p>
            <a:pPr eaLnBrk="1" hangingPunct="1">
              <a:lnSpc>
                <a:spcPct val="90000"/>
              </a:lnSpc>
            </a:pPr>
            <a:r>
              <a:rPr lang="en-US" altLang="zh-CN" sz="2000" dirty="0"/>
              <a:t>Oldest requestor first</a:t>
            </a:r>
          </a:p>
          <a:p>
            <a:pPr eaLnBrk="1" hangingPunct="1">
              <a:lnSpc>
                <a:spcPct val="90000"/>
              </a:lnSpc>
            </a:pPr>
            <a:r>
              <a:rPr lang="en-US" altLang="zh-CN" sz="2000" dirty="0"/>
              <a:t>Core to cache bus; </a:t>
            </a:r>
          </a:p>
          <a:p>
            <a:pPr lvl="1" eaLnBrk="1" hangingPunct="1">
              <a:lnSpc>
                <a:spcPct val="90000"/>
              </a:lnSpc>
            </a:pPr>
            <a:r>
              <a:rPr lang="en-US" altLang="zh-CN" sz="1800" dirty="0" err="1"/>
              <a:t>Address+double</a:t>
            </a:r>
            <a:r>
              <a:rPr lang="en-US" altLang="zh-CN" sz="1800" dirty="0"/>
              <a:t> word store</a:t>
            </a:r>
          </a:p>
          <a:p>
            <a:pPr eaLnBrk="1" hangingPunct="1">
              <a:lnSpc>
                <a:spcPct val="90000"/>
              </a:lnSpc>
            </a:pPr>
            <a:r>
              <a:rPr lang="en-US" altLang="zh-CN" sz="2000" dirty="0"/>
              <a:t>Cache to core bus</a:t>
            </a:r>
          </a:p>
          <a:p>
            <a:pPr lvl="1" eaLnBrk="1" hangingPunct="1">
              <a:lnSpc>
                <a:spcPct val="90000"/>
              </a:lnSpc>
            </a:pPr>
            <a:r>
              <a:rPr lang="en-US" altLang="zh-CN" sz="1800" dirty="0"/>
              <a:t>16B line 32B </a:t>
            </a:r>
            <a:r>
              <a:rPr lang="en-US" altLang="zh-CN" sz="1800" dirty="0" err="1"/>
              <a:t>Icache</a:t>
            </a:r>
            <a:r>
              <a:rPr lang="en-US" altLang="zh-CN" sz="1800" dirty="0"/>
              <a:t> line fill delivered in 2 back to back clock cycles</a:t>
            </a: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00188"/>
            <a:ext cx="4117975"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t>L2 Cache</a:t>
            </a:r>
          </a:p>
        </p:txBody>
      </p:sp>
      <p:sp>
        <p:nvSpPr>
          <p:cNvPr id="94211" name="Rectangle 3"/>
          <p:cNvSpPr>
            <a:spLocks noGrp="1" noChangeArrowheads="1"/>
          </p:cNvSpPr>
          <p:nvPr>
            <p:ph idx="1"/>
          </p:nvPr>
        </p:nvSpPr>
        <p:spPr/>
        <p:txBody>
          <a:bodyPr/>
          <a:lstStyle/>
          <a:p>
            <a:pPr eaLnBrk="1" hangingPunct="1"/>
            <a:r>
              <a:rPr lang="en-US" altLang="zh-CN" sz="2400" dirty="0"/>
              <a:t>3MB, 4-way banked, 12-way associative, writeback</a:t>
            </a:r>
          </a:p>
          <a:p>
            <a:pPr eaLnBrk="1" hangingPunct="1"/>
            <a:r>
              <a:rPr lang="en-US" altLang="zh-CN" sz="2400" dirty="0"/>
              <a:t>64B line size, 64B interleaved between banks</a:t>
            </a:r>
          </a:p>
          <a:p>
            <a:pPr eaLnBrk="1" hangingPunct="1"/>
            <a:r>
              <a:rPr lang="en-US" altLang="zh-CN" sz="2400" dirty="0"/>
              <a:t>Latency: 8 clocks for load, 9 clocks for I-miss, critical chunk first</a:t>
            </a:r>
          </a:p>
          <a:p>
            <a:pPr eaLnBrk="1" hangingPunct="1"/>
            <a:r>
              <a:rPr lang="en-US" altLang="zh-CN" sz="2400" dirty="0"/>
              <a:t>16 outstanding misses per bank </a:t>
            </a:r>
            <a:r>
              <a:rPr lang="en-US" altLang="zh-CN" sz="2400" dirty="0">
                <a:sym typeface="Wingdings" panose="05000000000000000000" pitchFamily="2" charset="2"/>
              </a:rPr>
              <a:t> 64 total</a:t>
            </a:r>
          </a:p>
          <a:p>
            <a:pPr eaLnBrk="1" hangingPunct="1"/>
            <a:r>
              <a:rPr lang="en-US" altLang="zh-CN" sz="2400" dirty="0">
                <a:sym typeface="Wingdings" panose="05000000000000000000" pitchFamily="2" charset="2"/>
              </a:rPr>
              <a:t>Coherence maintained by shadowing L1 tags in an L2 directory structure</a:t>
            </a:r>
          </a:p>
          <a:p>
            <a:pPr eaLnBrk="1" hangingPunct="1"/>
            <a:r>
              <a:rPr lang="en-US" altLang="zh-CN" sz="2400" dirty="0"/>
              <a:t>L2 is global visibility. DMA from IO is </a:t>
            </a:r>
            <a:r>
              <a:rPr lang="en-US" altLang="zh-CN" sz="2400" dirty="0" err="1"/>
              <a:t>serialised</a:t>
            </a:r>
            <a:r>
              <a:rPr lang="en-US" altLang="zh-CN" sz="2400" dirty="0"/>
              <a:t> write traffic from cores in L2</a:t>
            </a:r>
          </a:p>
          <a:p>
            <a:pPr eaLnBrk="1" hangingPunct="1"/>
            <a:r>
              <a:rPr lang="en-US" altLang="zh-CN" sz="2400" dirty="0"/>
              <a:t>L2 has a 8-stage pipeline ( C1-C8)</a:t>
            </a:r>
          </a:p>
        </p:txBody>
      </p:sp>
    </p:spTree>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t>L2 Cache --Directory</a:t>
            </a:r>
          </a:p>
        </p:txBody>
      </p:sp>
      <p:sp>
        <p:nvSpPr>
          <p:cNvPr id="95235" name="Rectangle 3"/>
          <p:cNvSpPr>
            <a:spLocks noGrp="1" noChangeArrowheads="1"/>
          </p:cNvSpPr>
          <p:nvPr>
            <p:ph idx="1"/>
          </p:nvPr>
        </p:nvSpPr>
        <p:spPr>
          <a:xfrm>
            <a:off x="468313" y="1571625"/>
            <a:ext cx="8261350" cy="4452938"/>
          </a:xfrm>
        </p:spPr>
        <p:txBody>
          <a:bodyPr/>
          <a:lstStyle/>
          <a:p>
            <a:pPr eaLnBrk="1" hangingPunct="1">
              <a:lnSpc>
                <a:spcPct val="90000"/>
              </a:lnSpc>
            </a:pPr>
            <a:r>
              <a:rPr lang="en-US" altLang="zh-CN" sz="2400" dirty="0"/>
              <a:t>Directory </a:t>
            </a:r>
            <a:r>
              <a:rPr lang="en-US" altLang="zh-CN" sz="2400" dirty="0">
                <a:solidFill>
                  <a:srgbClr val="0000FF"/>
                </a:solidFill>
              </a:rPr>
              <a:t>shadows L1 tags</a:t>
            </a:r>
          </a:p>
          <a:p>
            <a:pPr lvl="1" eaLnBrk="1" hangingPunct="1">
              <a:lnSpc>
                <a:spcPct val="90000"/>
              </a:lnSpc>
            </a:pPr>
            <a:r>
              <a:rPr lang="en-US" altLang="zh-CN" sz="2400" dirty="0"/>
              <a:t>2048 entries, half-half for </a:t>
            </a:r>
            <a:r>
              <a:rPr lang="en-US" altLang="zh-CN" sz="2400" dirty="0" err="1"/>
              <a:t>Icache</a:t>
            </a:r>
            <a:r>
              <a:rPr lang="en-US" altLang="zh-CN" sz="2400" dirty="0"/>
              <a:t> and </a:t>
            </a:r>
            <a:r>
              <a:rPr lang="en-US" altLang="zh-CN" sz="2400" dirty="0" err="1"/>
              <a:t>Dcache</a:t>
            </a:r>
            <a:r>
              <a:rPr lang="en-US" altLang="zh-CN" sz="2400" dirty="0"/>
              <a:t> </a:t>
            </a:r>
          </a:p>
          <a:p>
            <a:pPr lvl="1" eaLnBrk="1" hangingPunct="1">
              <a:lnSpc>
                <a:spcPct val="90000"/>
              </a:lnSpc>
            </a:pPr>
            <a:r>
              <a:rPr lang="en-US" altLang="zh-CN" sz="2400" dirty="0"/>
              <a:t>L1 set index and L2 bank interleaving is such that ¼ of L1 entries come from each L2 bank</a:t>
            </a:r>
          </a:p>
          <a:p>
            <a:pPr lvl="1" eaLnBrk="1" hangingPunct="1">
              <a:lnSpc>
                <a:spcPct val="90000"/>
              </a:lnSpc>
            </a:pPr>
            <a:r>
              <a:rPr lang="en-US" altLang="zh-CN" sz="2400" dirty="0"/>
              <a:t>On and L1 miss, the L1 replacement way  and set index identify the physical location of tag </a:t>
            </a:r>
          </a:p>
          <a:p>
            <a:pPr lvl="1" eaLnBrk="1" hangingPunct="1">
              <a:lnSpc>
                <a:spcPct val="90000"/>
              </a:lnSpc>
            </a:pPr>
            <a:r>
              <a:rPr lang="en-US" altLang="zh-CN" sz="2400" dirty="0"/>
              <a:t>On a store,  write invalidate will be done</a:t>
            </a:r>
          </a:p>
          <a:p>
            <a:pPr lvl="2" eaLnBrk="1" hangingPunct="1">
              <a:lnSpc>
                <a:spcPct val="90000"/>
              </a:lnSpc>
            </a:pPr>
            <a:r>
              <a:rPr lang="en-US" altLang="zh-CN" sz="2400" dirty="0"/>
              <a:t>Invalidate operation are pointer to the physical location of L1. ( no tag lookup in L1)</a:t>
            </a:r>
          </a:p>
          <a:p>
            <a:pPr lvl="2" eaLnBrk="1" hangingPunct="1">
              <a:lnSpc>
                <a:spcPct val="90000"/>
              </a:lnSpc>
            </a:pPr>
            <a:r>
              <a:rPr lang="en-US" altLang="zh-CN" sz="2400" dirty="0"/>
              <a:t>An acknowledgement packet is sent to the request CPU, an invalidation packet sent to all other core</a:t>
            </a:r>
          </a:p>
        </p:txBody>
      </p:sp>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187450" y="0"/>
            <a:ext cx="7740650" cy="836613"/>
          </a:xfrm>
        </p:spPr>
        <p:txBody>
          <a:bodyPr/>
          <a:lstStyle/>
          <a:p>
            <a:pPr eaLnBrk="1" hangingPunct="1"/>
            <a:r>
              <a:rPr lang="en-US" altLang="zh-CN"/>
              <a:t>L2 Cache Single Bank</a:t>
            </a:r>
          </a:p>
        </p:txBody>
      </p:sp>
      <p:sp>
        <p:nvSpPr>
          <p:cNvPr id="96259" name="Rectangle 3"/>
          <p:cNvSpPr>
            <a:spLocks noGrp="1" noChangeArrowheads="1"/>
          </p:cNvSpPr>
          <p:nvPr>
            <p:ph idx="1"/>
          </p:nvPr>
        </p:nvSpPr>
        <p:spPr>
          <a:xfrm>
            <a:off x="539750" y="1500188"/>
            <a:ext cx="8261350" cy="4572000"/>
          </a:xfrm>
        </p:spPr>
        <p:txBody>
          <a:bodyPr/>
          <a:lstStyle/>
          <a:p>
            <a:pPr eaLnBrk="1" hangingPunct="1">
              <a:lnSpc>
                <a:spcPct val="85000"/>
              </a:lnSpc>
            </a:pPr>
            <a:r>
              <a:rPr lang="en-US" altLang="zh-CN" sz="1800"/>
              <a:t>Arbiter ( instruction from CCX, DMA instruction, stall signals from pipeline, instruction from FB and MB )</a:t>
            </a:r>
          </a:p>
          <a:p>
            <a:pPr eaLnBrk="1" hangingPunct="1">
              <a:lnSpc>
                <a:spcPct val="85000"/>
              </a:lnSpc>
            </a:pPr>
            <a:r>
              <a:rPr lang="en-US" altLang="zh-CN" sz="1800"/>
              <a:t>L2 tag</a:t>
            </a:r>
          </a:p>
          <a:p>
            <a:pPr eaLnBrk="1" hangingPunct="1">
              <a:lnSpc>
                <a:spcPct val="85000"/>
              </a:lnSpc>
            </a:pPr>
            <a:r>
              <a:rPr lang="en-US" altLang="zh-CN" sz="1800"/>
              <a:t>L2 VUAD array –Valid, Used, Allocated( set when a line is picked for replacement)  Dirty</a:t>
            </a:r>
          </a:p>
          <a:p>
            <a:pPr eaLnBrk="1" hangingPunct="1">
              <a:lnSpc>
                <a:spcPct val="85000"/>
              </a:lnSpc>
            </a:pPr>
            <a:r>
              <a:rPr lang="en-US" altLang="zh-CN" sz="1800"/>
              <a:t>L2 data</a:t>
            </a:r>
          </a:p>
          <a:p>
            <a:pPr eaLnBrk="1" hangingPunct="1">
              <a:lnSpc>
                <a:spcPct val="85000"/>
              </a:lnSpc>
            </a:pPr>
            <a:r>
              <a:rPr lang="en-US" altLang="zh-CN" sz="1800"/>
              <a:t>Input Queue ( 16 entry FIFO ) – packets arriving on the PCX</a:t>
            </a:r>
          </a:p>
          <a:p>
            <a:pPr eaLnBrk="1" hangingPunct="1">
              <a:lnSpc>
                <a:spcPct val="85000"/>
              </a:lnSpc>
            </a:pPr>
            <a:r>
              <a:rPr lang="en-US" altLang="zh-CN" sz="1800"/>
              <a:t>Output Queue ( 16 entry FIFO ) – operations waiting for access to CPX(cache-to-processor interface)</a:t>
            </a:r>
          </a:p>
          <a:p>
            <a:pPr eaLnBrk="1" hangingPunct="1">
              <a:lnSpc>
                <a:spcPct val="85000"/>
              </a:lnSpc>
            </a:pPr>
            <a:r>
              <a:rPr lang="en-US" altLang="zh-CN" sz="1800"/>
              <a:t>Snoop input Queue ( 2-entry  FIFO)</a:t>
            </a:r>
          </a:p>
          <a:p>
            <a:pPr eaLnBrk="1" hangingPunct="1">
              <a:lnSpc>
                <a:spcPct val="85000"/>
              </a:lnSpc>
            </a:pPr>
            <a:r>
              <a:rPr lang="en-US" altLang="zh-CN" sz="1800"/>
              <a:t>Miss buffer (MB)  (L2 misses, same line address with previous miss or write-back buffer, atomics and partial stores etc)</a:t>
            </a:r>
          </a:p>
          <a:p>
            <a:pPr eaLnBrk="1" hangingPunct="1">
              <a:lnSpc>
                <a:spcPct val="85000"/>
              </a:lnSpc>
            </a:pPr>
            <a:r>
              <a:rPr lang="en-US" altLang="zh-CN" sz="1800"/>
              <a:t>Fill buffre ( temp store data from DRAM )</a:t>
            </a:r>
          </a:p>
          <a:p>
            <a:pPr eaLnBrk="1" hangingPunct="1">
              <a:lnSpc>
                <a:spcPct val="85000"/>
              </a:lnSpc>
            </a:pPr>
            <a:r>
              <a:rPr lang="en-US" altLang="zh-CN" sz="1800"/>
              <a:t>Write-back buffer</a:t>
            </a:r>
          </a:p>
          <a:p>
            <a:pPr eaLnBrk="1" hangingPunct="1">
              <a:lnSpc>
                <a:spcPct val="85000"/>
              </a:lnSpc>
            </a:pPr>
            <a:r>
              <a:rPr lang="en-US" altLang="zh-CN" sz="1800"/>
              <a:t>Remote DMA write buffer ( 4 entry ) for DMA write</a:t>
            </a:r>
          </a:p>
          <a:p>
            <a:pPr eaLnBrk="1" hangingPunct="1">
              <a:lnSpc>
                <a:spcPct val="85000"/>
              </a:lnSpc>
            </a:pPr>
            <a:r>
              <a:rPr lang="en-US" altLang="zh-CN" sz="1800">
                <a:solidFill>
                  <a:srgbClr val="0000FF"/>
                </a:solidFill>
              </a:rPr>
              <a:t>L2 cache directory</a:t>
            </a:r>
            <a:r>
              <a:rPr lang="en-US" altLang="zh-CN" sz="1800"/>
              <a:t> –</a:t>
            </a:r>
            <a:r>
              <a:rPr lang="en-US" altLang="zh-CN" sz="1800">
                <a:solidFill>
                  <a:srgbClr val="0000FF"/>
                </a:solidFill>
              </a:rPr>
              <a:t>coherency management</a:t>
            </a:r>
            <a:r>
              <a:rPr lang="en-US" altLang="zh-CN" sz="1800"/>
              <a:t> and </a:t>
            </a:r>
            <a:r>
              <a:rPr lang="en-US" altLang="zh-CN" sz="1800">
                <a:solidFill>
                  <a:srgbClr val="0000FF"/>
                </a:solidFill>
              </a:rPr>
              <a:t>maintain inclusive property </a:t>
            </a:r>
          </a:p>
        </p:txBody>
      </p:sp>
    </p:spTree>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258888" y="115888"/>
            <a:ext cx="7686675" cy="936625"/>
          </a:xfrm>
        </p:spPr>
        <p:txBody>
          <a:bodyPr/>
          <a:lstStyle/>
          <a:p>
            <a:pPr eaLnBrk="1" hangingPunct="1"/>
            <a:r>
              <a:rPr lang="en-US" altLang="zh-CN"/>
              <a:t>Coherence/consistency</a:t>
            </a:r>
          </a:p>
        </p:txBody>
      </p:sp>
      <p:sp>
        <p:nvSpPr>
          <p:cNvPr id="97283" name="Rectangle 3"/>
          <p:cNvSpPr>
            <a:spLocks noGrp="1" noChangeArrowheads="1"/>
          </p:cNvSpPr>
          <p:nvPr>
            <p:ph idx="1"/>
          </p:nvPr>
        </p:nvSpPr>
        <p:spPr>
          <a:xfrm>
            <a:off x="684213" y="1500188"/>
            <a:ext cx="8261350" cy="4376737"/>
          </a:xfrm>
        </p:spPr>
        <p:txBody>
          <a:bodyPr/>
          <a:lstStyle/>
          <a:p>
            <a:pPr eaLnBrk="1" hangingPunct="1">
              <a:lnSpc>
                <a:spcPct val="90000"/>
              </a:lnSpc>
            </a:pPr>
            <a:r>
              <a:rPr lang="en-US" altLang="zh-CN" sz="2400"/>
              <a:t>Load update directory &amp; fill the L1 on return</a:t>
            </a:r>
          </a:p>
          <a:p>
            <a:pPr eaLnBrk="1" hangingPunct="1">
              <a:lnSpc>
                <a:spcPct val="90000"/>
              </a:lnSpc>
            </a:pPr>
            <a:r>
              <a:rPr lang="en-US" altLang="zh-CN" sz="2400"/>
              <a:t>Stores are non-allocating in L1</a:t>
            </a:r>
          </a:p>
          <a:p>
            <a:pPr lvl="1" eaLnBrk="1" hangingPunct="1">
              <a:lnSpc>
                <a:spcPct val="90000"/>
              </a:lnSpc>
            </a:pPr>
            <a:r>
              <a:rPr lang="en-US" altLang="zh-CN" sz="2000">
                <a:solidFill>
                  <a:srgbClr val="0000FF"/>
                </a:solidFill>
              </a:rPr>
              <a:t>TSO, PSO, RMO</a:t>
            </a:r>
            <a:r>
              <a:rPr lang="en-US" altLang="zh-CN" sz="2000"/>
              <a:t> ( one TSO store outstanding to L2 per thread)</a:t>
            </a:r>
          </a:p>
          <a:p>
            <a:pPr lvl="1" eaLnBrk="1" hangingPunct="1">
              <a:lnSpc>
                <a:spcPct val="90000"/>
              </a:lnSpc>
            </a:pPr>
            <a:r>
              <a:rPr lang="en-US" altLang="zh-CN" sz="2000"/>
              <a:t>Check directory and determine L1 hit</a:t>
            </a:r>
          </a:p>
          <a:p>
            <a:pPr lvl="1" eaLnBrk="1" hangingPunct="1">
              <a:lnSpc>
                <a:spcPct val="90000"/>
              </a:lnSpc>
            </a:pPr>
            <a:r>
              <a:rPr lang="en-US" altLang="zh-CN" sz="2000"/>
              <a:t>Directory send store ack/inv to core</a:t>
            </a:r>
          </a:p>
          <a:p>
            <a:pPr lvl="1" eaLnBrk="1" hangingPunct="1">
              <a:lnSpc>
                <a:spcPct val="90000"/>
              </a:lnSpc>
            </a:pPr>
            <a:r>
              <a:rPr lang="en-US" altLang="zh-CN" sz="2000"/>
              <a:t>Store update happens to Dcache on store ack</a:t>
            </a:r>
          </a:p>
          <a:p>
            <a:pPr eaLnBrk="1" hangingPunct="1">
              <a:lnSpc>
                <a:spcPct val="90000"/>
              </a:lnSpc>
            </a:pPr>
            <a:r>
              <a:rPr lang="en-US" altLang="zh-CN" sz="2400"/>
              <a:t>Crossbar orders responses across cache banks</a:t>
            </a:r>
          </a:p>
          <a:p>
            <a:pPr eaLnBrk="1" hangingPunct="1">
              <a:lnSpc>
                <a:spcPct val="90000"/>
              </a:lnSpc>
            </a:pPr>
            <a:r>
              <a:rPr lang="en-US" altLang="zh-CN" sz="2400"/>
              <a:t>3 atomic instructions are processed by L2 cache</a:t>
            </a:r>
          </a:p>
          <a:p>
            <a:pPr lvl="1" eaLnBrk="1" hangingPunct="1">
              <a:lnSpc>
                <a:spcPct val="90000"/>
              </a:lnSpc>
            </a:pPr>
            <a:r>
              <a:rPr lang="en-US" altLang="zh-CN" sz="2000"/>
              <a:t>LDSTUB, SWAP, Compare and swap(CAS)</a:t>
            </a:r>
          </a:p>
          <a:p>
            <a:pPr lvl="1" eaLnBrk="1" hangingPunct="1">
              <a:lnSpc>
                <a:spcPct val="90000"/>
              </a:lnSpc>
            </a:pPr>
            <a:r>
              <a:rPr lang="en-US" altLang="zh-CN" sz="2000"/>
              <a:t>Two passes downto cache pipeline</a:t>
            </a:r>
          </a:p>
        </p:txBody>
      </p:sp>
    </p:spTree>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a:t>On chip Mem controller</a:t>
            </a:r>
          </a:p>
        </p:txBody>
      </p:sp>
      <p:sp>
        <p:nvSpPr>
          <p:cNvPr id="98307" name="Rectangle 3"/>
          <p:cNvSpPr>
            <a:spLocks noGrp="1" noChangeArrowheads="1"/>
          </p:cNvSpPr>
          <p:nvPr>
            <p:ph idx="1"/>
          </p:nvPr>
        </p:nvSpPr>
        <p:spPr/>
        <p:txBody>
          <a:bodyPr/>
          <a:lstStyle/>
          <a:p>
            <a:pPr eaLnBrk="1" hangingPunct="1"/>
            <a:r>
              <a:rPr lang="en-US" altLang="zh-CN"/>
              <a:t>4 independent DDRII DRAM channels</a:t>
            </a:r>
          </a:p>
          <a:p>
            <a:pPr eaLnBrk="1" hangingPunct="1"/>
            <a:r>
              <a:rPr lang="en-US" altLang="zh-CN"/>
              <a:t>Upto 128GB memory size</a:t>
            </a:r>
          </a:p>
          <a:p>
            <a:pPr eaLnBrk="1" hangingPunct="1"/>
            <a:r>
              <a:rPr lang="en-US" altLang="zh-CN"/>
              <a:t>25GB/s peak bandwidth</a:t>
            </a:r>
          </a:p>
          <a:p>
            <a:pPr eaLnBrk="1" hangingPunct="1"/>
            <a:r>
              <a:rPr lang="en-US" altLang="zh-CN"/>
              <a:t>Schedules across 8 rds + 8 writes</a:t>
            </a:r>
          </a:p>
          <a:p>
            <a:pPr eaLnBrk="1" hangingPunct="1"/>
            <a:r>
              <a:rPr lang="en-US" altLang="zh-CN"/>
              <a:t>128+16b interface, chipkill support, correction, byte error detection</a:t>
            </a:r>
          </a:p>
          <a:p>
            <a:pPr eaLnBrk="1" hangingPunct="1"/>
            <a:r>
              <a:rPr lang="en-US" altLang="zh-CN"/>
              <a:t>Designed to work from 125-200Mhz</a:t>
            </a:r>
          </a:p>
        </p:txBody>
      </p:sp>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260350"/>
            <a:ext cx="8445500" cy="5681663"/>
          </a:xfrm>
        </p:spPr>
      </p:pic>
    </p:spTree>
  </p:cSld>
  <p:clrMapOvr>
    <a:masterClrMapping/>
  </p:clrMapOvr>
  <p:transition spd="slow">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476375" y="0"/>
            <a:ext cx="7469188" cy="936625"/>
          </a:xfrm>
        </p:spPr>
        <p:txBody>
          <a:bodyPr/>
          <a:lstStyle/>
          <a:p>
            <a:pPr eaLnBrk="1" hangingPunct="1"/>
            <a:r>
              <a:rPr lang="en-US" altLang="zh-CN"/>
              <a:t>T1 Performance</a:t>
            </a:r>
          </a:p>
        </p:txBody>
      </p:sp>
      <p:sp>
        <p:nvSpPr>
          <p:cNvPr id="99331" name="Rectangle 3"/>
          <p:cNvSpPr>
            <a:spLocks noGrp="1" noChangeArrowheads="1"/>
          </p:cNvSpPr>
          <p:nvPr>
            <p:ph idx="1"/>
          </p:nvPr>
        </p:nvSpPr>
        <p:spPr/>
        <p:txBody>
          <a:bodyPr/>
          <a:lstStyle/>
          <a:p>
            <a:pPr eaLnBrk="1" hangingPunct="1"/>
            <a:r>
              <a:rPr lang="en-US" altLang="zh-CN"/>
              <a:t>Thank you.</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a:t>Conclusion </a:t>
            </a:r>
          </a:p>
        </p:txBody>
      </p:sp>
      <p:sp>
        <p:nvSpPr>
          <p:cNvPr id="100355" name="Rectangle 3"/>
          <p:cNvSpPr>
            <a:spLocks noGrp="1" noChangeArrowheads="1"/>
          </p:cNvSpPr>
          <p:nvPr>
            <p:ph idx="1"/>
          </p:nvPr>
        </p:nvSpPr>
        <p:spPr/>
        <p:txBody>
          <a:bodyPr/>
          <a:lstStyle/>
          <a:p>
            <a:pPr eaLnBrk="1" hangingPunct="1">
              <a:lnSpc>
                <a:spcPct val="90000"/>
              </a:lnSpc>
            </a:pPr>
            <a:r>
              <a:rPr lang="en-US" altLang="zh-CN" sz="2400"/>
              <a:t>Sun T1 provides much better performance in terms of performance/watt, especially for TPC-C-like and SPECJBB05 benchmark.</a:t>
            </a:r>
          </a:p>
          <a:p>
            <a:pPr eaLnBrk="1" hangingPunct="1">
              <a:lnSpc>
                <a:spcPct val="90000"/>
              </a:lnSpc>
            </a:pPr>
            <a:endParaRPr lang="en-US" altLang="zh-CN" sz="2400"/>
          </a:p>
          <a:p>
            <a:pPr eaLnBrk="1" hangingPunct="1">
              <a:lnSpc>
                <a:spcPct val="90000"/>
              </a:lnSpc>
            </a:pPr>
            <a:r>
              <a:rPr lang="en-US" altLang="zh-CN" sz="2400"/>
              <a:t>TLP approach is much more power efficient than an ILP-intensive approach for multithreaded applications. </a:t>
            </a:r>
          </a:p>
          <a:p>
            <a:pPr eaLnBrk="1" hangingPunct="1">
              <a:lnSpc>
                <a:spcPct val="90000"/>
              </a:lnSpc>
            </a:pPr>
            <a:endParaRPr lang="en-US" altLang="zh-CN" sz="2400"/>
          </a:p>
          <a:p>
            <a:pPr eaLnBrk="1" hangingPunct="1">
              <a:lnSpc>
                <a:spcPct val="90000"/>
              </a:lnSpc>
            </a:pPr>
            <a:r>
              <a:rPr lang="en-US" altLang="zh-CN" sz="2400"/>
              <a:t>CMT may provide a way to increase performance in a power efficient fashion.</a:t>
            </a:r>
          </a:p>
        </p:txBody>
      </p:sp>
    </p:spTree>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620713"/>
            <a:ext cx="8013700" cy="5522912"/>
          </a:xfrm>
        </p:spPr>
      </p:pic>
      <p:sp>
        <p:nvSpPr>
          <p:cNvPr id="4" name="矩形 3"/>
          <p:cNvSpPr/>
          <p:nvPr/>
        </p:nvSpPr>
        <p:spPr bwMode="auto">
          <a:xfrm>
            <a:off x="642938" y="5429250"/>
            <a:ext cx="2714625" cy="500063"/>
          </a:xfrm>
          <a:prstGeom prst="rect">
            <a:avLst/>
          </a:prstGeom>
          <a:solidFill>
            <a:schemeClr val="bg1"/>
          </a:solidFill>
          <a:ln w="9525" cap="flat" cmpd="sng" algn="ctr">
            <a:noFill/>
            <a:prstDash val="solid"/>
            <a:round/>
            <a:headEnd type="none" w="med" len="med"/>
            <a:tailEnd type="none" w="med" len="med"/>
          </a:ln>
          <a:effectLst/>
        </p:spPr>
        <p:txBody>
          <a:bodyPr anchor="ctr"/>
          <a:lstStyle/>
          <a:p>
            <a:pPr eaLnBrk="1" hangingPunct="1">
              <a:defRPr/>
            </a:pPr>
            <a:endParaRPr lang="zh-CN" altLang="en-US">
              <a:ln>
                <a:solidFill>
                  <a:schemeClr val="bg1"/>
                </a:solidFill>
              </a:ln>
              <a:latin typeface="Arial" charset="0"/>
            </a:endParaRPr>
          </a:p>
        </p:txBody>
      </p:sp>
    </p:spTree>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eaLnBrk="1" hangingPunct="1"/>
            <a:r>
              <a:rPr lang="en-US" altLang="zh-CN">
                <a:solidFill>
                  <a:srgbClr val="FF0000"/>
                </a:solidFill>
              </a:rPr>
              <a:t>Thread scheduling policies</a:t>
            </a:r>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16025"/>
            <a:ext cx="8469313" cy="4879975"/>
          </a:xfrm>
          <a:noFill/>
        </p:spPr>
      </p:pic>
    </p:spTree>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dirty="0"/>
              <a:t>Multithreading design choices</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3000"/>
            <a:ext cx="78168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transition spd="slow">
    <p:pull dir="ru"/>
  </p:transition>
</p:sld>
</file>

<file path=ppt/theme/theme1.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2021Arch</Template>
  <TotalTime>9224</TotalTime>
  <Words>3250</Words>
  <Application>Microsoft Office PowerPoint</Application>
  <PresentationFormat>全屏显示(4:3)</PresentationFormat>
  <Paragraphs>387</Paragraphs>
  <Slides>61</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PingFang SC</vt:lpstr>
      <vt:lpstr>Arial</vt:lpstr>
      <vt:lpstr>Arial</vt:lpstr>
      <vt:lpstr>Comic Sans MS</vt:lpstr>
      <vt:lpstr>Times New Roman</vt:lpstr>
      <vt:lpstr>Wingdings</vt:lpstr>
      <vt:lpstr>Wingdings 2</vt:lpstr>
      <vt:lpstr>SpringFestivalGreeting</vt:lpstr>
      <vt:lpstr>               Ch3-5        MultiTreading</vt:lpstr>
      <vt:lpstr>PowerPoint 演示文稿</vt:lpstr>
      <vt:lpstr>Multithreaded Software</vt:lpstr>
      <vt:lpstr>PowerPoint 演示文稿</vt:lpstr>
      <vt:lpstr>Multithreaded Architecture</vt:lpstr>
      <vt:lpstr>PowerPoint 演示文稿</vt:lpstr>
      <vt:lpstr>PowerPoint 演示文稿</vt:lpstr>
      <vt:lpstr>Thread scheduling policies</vt:lpstr>
      <vt:lpstr>Multithreading design choices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 Challenges in SMT</vt:lpstr>
      <vt:lpstr>Design Challenges in SMT</vt:lpstr>
      <vt:lpstr>HT Technology Architecture</vt:lpstr>
      <vt:lpstr>Front End</vt:lpstr>
      <vt:lpstr>Trace Cache (TC) Hit Front End</vt:lpstr>
      <vt:lpstr>Trace Cache Miss Front End</vt:lpstr>
      <vt:lpstr>HT Technology Architecture</vt:lpstr>
      <vt:lpstr>Detailed Pipeline</vt:lpstr>
      <vt:lpstr>Allocator  Back End</vt:lpstr>
      <vt:lpstr>Register Rename Back End</vt:lpstr>
      <vt:lpstr>Instruction Scheduling Back End</vt:lpstr>
      <vt:lpstr>Execution units Back End</vt:lpstr>
      <vt:lpstr>Retirement Back End</vt:lpstr>
      <vt:lpstr>HT Technology Architecture</vt:lpstr>
      <vt:lpstr>DTLB Memory Subsystem</vt:lpstr>
      <vt:lpstr>Memory Subsystem L1 Data Cache, L2 Cache, L3 Cache </vt:lpstr>
      <vt:lpstr>Bus</vt:lpstr>
      <vt:lpstr>PowerPoint 演示文稿</vt:lpstr>
      <vt:lpstr>PowerPoint 演示文稿</vt:lpstr>
      <vt:lpstr> Sun T1 Multiprocessor</vt:lpstr>
      <vt:lpstr>Single Thread Design</vt:lpstr>
      <vt:lpstr>Single Thread design multiple issue</vt:lpstr>
      <vt:lpstr>Hardware Multi Threading</vt:lpstr>
      <vt:lpstr>Chip MultiThreading</vt:lpstr>
      <vt:lpstr>Why CMT works ?</vt:lpstr>
      <vt:lpstr>T1 Architecture</vt:lpstr>
      <vt:lpstr>Chip Layout</vt:lpstr>
      <vt:lpstr>Compare with SMP</vt:lpstr>
      <vt:lpstr>Core structure</vt:lpstr>
      <vt:lpstr>T1 processor core pipeline</vt:lpstr>
      <vt:lpstr>Thread Selection Policy</vt:lpstr>
      <vt:lpstr>Instruction Fetch/Switch/Decode Unit ( IFU)</vt:lpstr>
      <vt:lpstr>Windowed Int Register file</vt:lpstr>
      <vt:lpstr>Execution Units</vt:lpstr>
      <vt:lpstr>Load Store Unit (LSU)</vt:lpstr>
      <vt:lpstr>LSU(continued)</vt:lpstr>
      <vt:lpstr>Other Functions</vt:lpstr>
      <vt:lpstr>Cross Bar</vt:lpstr>
      <vt:lpstr>L2 Cache</vt:lpstr>
      <vt:lpstr>L2 Cache --Directory</vt:lpstr>
      <vt:lpstr>L2 Cache Single Bank</vt:lpstr>
      <vt:lpstr>Coherence/consistency</vt:lpstr>
      <vt:lpstr>On chip Mem controller</vt:lpstr>
      <vt:lpstr>T1 Performance</vt:lpstr>
      <vt:lpstr>Conclusion </vt:lpstr>
    </vt:vector>
  </TitlesOfParts>
  <Manager/>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ch6_cont.</dc:title>
  <dc:creator>jiangxh</dc:creator>
  <cp:lastModifiedBy>hz</cp:lastModifiedBy>
  <cp:revision>215</cp:revision>
  <cp:lastPrinted>2001-08-12T05:28:44Z</cp:lastPrinted>
  <dcterms:created xsi:type="dcterms:W3CDTF">2001-08-08T22:25:09Z</dcterms:created>
  <dcterms:modified xsi:type="dcterms:W3CDTF">2023-12-05T04:26:00Z</dcterms:modified>
</cp:coreProperties>
</file>